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aleway"/>
      <p:regular r:id="rId49"/>
      <p:bold r:id="rId50"/>
      <p:italic r:id="rId51"/>
      <p:boldItalic r:id="rId52"/>
    </p:embeddedFont>
    <p:embeddedFont>
      <p:font typeface="Proxima Nova"/>
      <p:regular r:id="rId53"/>
      <p:bold r:id="rId54"/>
      <p:italic r:id="rId55"/>
      <p:boldItalic r:id="rId56"/>
    </p:embeddedFont>
    <p:embeddedFont>
      <p:font typeface="Arial Narrow"/>
      <p:regular r:id="rId57"/>
      <p:bold r:id="rId58"/>
      <p:italic r:id="rId59"/>
      <p:boldItalic r:id="rId60"/>
    </p:embeddedFont>
    <p:embeddedFont>
      <p:font typeface="Corbel"/>
      <p:regular r:id="rId61"/>
      <p:bold r:id="rId62"/>
      <p:italic r:id="rId63"/>
      <p:boldItalic r:id="rId64"/>
    </p:embeddedFont>
    <p:embeddedFont>
      <p:font typeface="Arial Black"/>
      <p:regular r:id="rId65"/>
    </p:embeddedFont>
    <p:embeddedFont>
      <p:font typeface="Source Sans Pr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orbel-bold.fntdata"/><Relationship Id="rId61" Type="http://schemas.openxmlformats.org/officeDocument/2006/relationships/font" Target="fonts/Corbel-regular.fntdata"/><Relationship Id="rId20" Type="http://schemas.openxmlformats.org/officeDocument/2006/relationships/slide" Target="slides/slide15.xml"/><Relationship Id="rId64" Type="http://schemas.openxmlformats.org/officeDocument/2006/relationships/font" Target="fonts/Corbel-boldItalic.fntdata"/><Relationship Id="rId63" Type="http://schemas.openxmlformats.org/officeDocument/2006/relationships/font" Target="fonts/Corbel-italic.fntdata"/><Relationship Id="rId22" Type="http://schemas.openxmlformats.org/officeDocument/2006/relationships/slide" Target="slides/slide17.xml"/><Relationship Id="rId66" Type="http://schemas.openxmlformats.org/officeDocument/2006/relationships/font" Target="fonts/SourceSansPro-regular.fntdata"/><Relationship Id="rId21" Type="http://schemas.openxmlformats.org/officeDocument/2006/relationships/slide" Target="slides/slide16.xml"/><Relationship Id="rId65" Type="http://schemas.openxmlformats.org/officeDocument/2006/relationships/font" Target="fonts/ArialBlack-regular.fntdata"/><Relationship Id="rId24" Type="http://schemas.openxmlformats.org/officeDocument/2006/relationships/slide" Target="slides/slide19.xml"/><Relationship Id="rId68" Type="http://schemas.openxmlformats.org/officeDocument/2006/relationships/font" Target="fonts/SourceSansPro-italic.fntdata"/><Relationship Id="rId23" Type="http://schemas.openxmlformats.org/officeDocument/2006/relationships/slide" Target="slides/slide18.xml"/><Relationship Id="rId67" Type="http://schemas.openxmlformats.org/officeDocument/2006/relationships/font" Target="fonts/SourceSansPro-bold.fntdata"/><Relationship Id="rId60" Type="http://schemas.openxmlformats.org/officeDocument/2006/relationships/font" Target="fonts/ArialNarrow-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ourceSansPr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ProximaNova-regular.fntdata"/><Relationship Id="rId52" Type="http://schemas.openxmlformats.org/officeDocument/2006/relationships/font" Target="fonts/Raleway-boldItalic.fntdata"/><Relationship Id="rId11" Type="http://schemas.openxmlformats.org/officeDocument/2006/relationships/slide" Target="slides/slide6.xml"/><Relationship Id="rId55" Type="http://schemas.openxmlformats.org/officeDocument/2006/relationships/font" Target="fonts/ProximaNova-italic.fntdata"/><Relationship Id="rId10" Type="http://schemas.openxmlformats.org/officeDocument/2006/relationships/slide" Target="slides/slide5.xml"/><Relationship Id="rId54" Type="http://schemas.openxmlformats.org/officeDocument/2006/relationships/font" Target="fonts/ProximaNova-bold.fntdata"/><Relationship Id="rId13" Type="http://schemas.openxmlformats.org/officeDocument/2006/relationships/slide" Target="slides/slide8.xml"/><Relationship Id="rId57" Type="http://schemas.openxmlformats.org/officeDocument/2006/relationships/font" Target="fonts/ArialNarrow-regular.fntdata"/><Relationship Id="rId12" Type="http://schemas.openxmlformats.org/officeDocument/2006/relationships/slide" Target="slides/slide7.xml"/><Relationship Id="rId56" Type="http://schemas.openxmlformats.org/officeDocument/2006/relationships/font" Target="fonts/ProximaNova-boldItalic.fntdata"/><Relationship Id="rId15" Type="http://schemas.openxmlformats.org/officeDocument/2006/relationships/slide" Target="slides/slide10.xml"/><Relationship Id="rId59" Type="http://schemas.openxmlformats.org/officeDocument/2006/relationships/font" Target="fonts/ArialNarrow-italic.fntdata"/><Relationship Id="rId14" Type="http://schemas.openxmlformats.org/officeDocument/2006/relationships/slide" Target="slides/slide9.xml"/><Relationship Id="rId58" Type="http://schemas.openxmlformats.org/officeDocument/2006/relationships/font" Target="fonts/ArialNarrow-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X0qwGigSXa1hq6Q6dws3PxHryGhEyCgkaEHyJCMgvj4/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hbr.org/1994/03/putting-the-service-profit-chain-to-work/ar/1"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IPu6hsHRui_ChXogq0nklAUuPUae2yx0RaADW9b4Nrs/edit" TargetMode="External"/><Relationship Id="rId3" Type="http://schemas.openxmlformats.org/officeDocument/2006/relationships/hyperlink" Target="https://docs.google.com/document/d/1JOVsR0T5P7zQ6LdxfDjRSsX1EC8xk0TYZKe7X_GjYlk/edit"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07332edb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07332edb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None/>
            </a:pPr>
            <a:r>
              <a:rPr lang="en" sz="1200">
                <a:solidFill>
                  <a:schemeClr val="dk2"/>
                </a:solidFill>
              </a:rPr>
              <a:t>5 minutes: Start with </a:t>
            </a:r>
            <a:r>
              <a:rPr lang="en" sz="1200">
                <a:solidFill>
                  <a:schemeClr val="dk2"/>
                </a:solidFill>
              </a:rPr>
              <a:t>Exercise</a:t>
            </a:r>
            <a:r>
              <a:rPr lang="en" sz="1200">
                <a:solidFill>
                  <a:schemeClr val="dk2"/>
                </a:solidFill>
              </a:rPr>
              <a:t>: </a:t>
            </a:r>
            <a:r>
              <a:rPr lang="en" sz="1200" u="sng">
                <a:solidFill>
                  <a:schemeClr val="hlink"/>
                </a:solidFill>
                <a:hlinkClick r:id="rId2"/>
              </a:rPr>
              <a:t>https://docs.google.com/document/d/1X0qwGigSXa1hq6Q6dws3PxHryGhEyCgkaEHyJCMgvj4/edit</a:t>
            </a:r>
            <a:endParaRPr sz="1200">
              <a:solidFill>
                <a:schemeClr val="dk2"/>
              </a:solidFill>
            </a:endParaRPr>
          </a:p>
          <a:p>
            <a:pPr indent="0" lvl="0" marL="0" rtl="0" algn="l">
              <a:lnSpc>
                <a:spcPct val="115000"/>
              </a:lnSpc>
              <a:spcBef>
                <a:spcPts val="400"/>
              </a:spcBef>
              <a:spcAft>
                <a:spcPts val="0"/>
              </a:spcAft>
              <a:buClr>
                <a:schemeClr val="dk2"/>
              </a:buClr>
              <a:buSzPts val="1100"/>
              <a:buFont typeface="Arial"/>
              <a:buNone/>
            </a:pPr>
            <a:r>
              <a:t/>
            </a:r>
            <a:endParaRPr sz="1200">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fe606676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fe606676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07332edbc_2_274: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1" name="Google Shape;151;g507332edbc_2_274: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Clr>
                <a:schemeClr val="dk1"/>
              </a:buClr>
              <a:buSzPts val="1100"/>
              <a:buFont typeface="Arial"/>
              <a:buNone/>
            </a:pPr>
            <a:r>
              <a:rPr lang="en" sz="1300"/>
              <a:t>Each discipline brings its own knowledge and </a:t>
            </a:r>
            <a:endParaRPr sz="1300"/>
          </a:p>
          <a:p>
            <a:pPr indent="0" lvl="0" marL="0" rtl="0" algn="l">
              <a:spcBef>
                <a:spcPts val="300"/>
              </a:spcBef>
              <a:spcAft>
                <a:spcPts val="0"/>
              </a:spcAft>
              <a:buClr>
                <a:schemeClr val="dk1"/>
              </a:buClr>
              <a:buSzPts val="1100"/>
              <a:buFont typeface="Arial"/>
              <a:buNone/>
            </a:pPr>
            <a:r>
              <a:rPr lang="en" sz="1300"/>
              <a:t>has its own priorities!</a:t>
            </a:r>
            <a:endParaRPr sz="1300"/>
          </a:p>
          <a:p>
            <a:pPr indent="0" lvl="0" marL="0" rtl="0" algn="l">
              <a:spcBef>
                <a:spcPts val="300"/>
              </a:spcBef>
              <a:spcAft>
                <a:spcPts val="0"/>
              </a:spcAft>
              <a:buNone/>
            </a:pPr>
            <a:r>
              <a:t/>
            </a:r>
            <a:endParaRPr sz="1300"/>
          </a:p>
        </p:txBody>
      </p:sp>
      <p:sp>
        <p:nvSpPr>
          <p:cNvPr id="152" name="Google Shape;152;g507332edbc_2_274: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07332edbc_2_187: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8" name="Google Shape;158;g507332edbc_2_187: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lang="en" sz="1300"/>
              <a:t>What is a computer, really? </a:t>
            </a:r>
            <a:endParaRPr sz="1300"/>
          </a:p>
        </p:txBody>
      </p:sp>
      <p:sp>
        <p:nvSpPr>
          <p:cNvPr id="159" name="Google Shape;159;g507332edbc_2_187: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07332edbc_2_217: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7" name="Google Shape;167;g507332edbc_2_217: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lang="en" sz="1300"/>
              <a:t>Interestingly: User == bad – drugs. </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lang="en" sz="1300"/>
              <a:t>UI Design – designing User Interfaces. </a:t>
            </a:r>
            <a:endParaRPr sz="1300"/>
          </a:p>
        </p:txBody>
      </p:sp>
      <p:sp>
        <p:nvSpPr>
          <p:cNvPr id="168" name="Google Shape;168;g507332edbc_2_217: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07332edbc_2_207: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6" name="Google Shape;176;g507332edbc_2_207: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marR="0" rtl="0" algn="l">
              <a:lnSpc>
                <a:spcPct val="100000"/>
              </a:lnSpc>
              <a:spcBef>
                <a:spcPts val="0"/>
              </a:spcBef>
              <a:spcAft>
                <a:spcPts val="0"/>
              </a:spcAft>
              <a:buClr>
                <a:schemeClr val="dk1"/>
              </a:buClr>
              <a:buSzPts val="1100"/>
              <a:buFont typeface="Arial"/>
              <a:buNone/>
            </a:pPr>
            <a:r>
              <a:rPr lang="en" sz="1100"/>
              <a:t>Unlike the conjoined triangles of success, This is the Human Computer Task triangle. Humans use computers to accomplish a task</a:t>
            </a:r>
            <a:endParaRPr sz="1300"/>
          </a:p>
          <a:p>
            <a:pPr indent="0" lvl="0" marL="0" rtl="0" algn="l">
              <a:spcBef>
                <a:spcPts val="300"/>
              </a:spcBef>
              <a:spcAft>
                <a:spcPts val="0"/>
              </a:spcAft>
              <a:buNone/>
            </a:pPr>
            <a:r>
              <a:t/>
            </a:r>
            <a:endParaRPr sz="1300"/>
          </a:p>
        </p:txBody>
      </p:sp>
      <p:sp>
        <p:nvSpPr>
          <p:cNvPr id="177" name="Google Shape;177;g507332edbc_2_207: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07332edbc_2_201: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7" name="Google Shape;187;g507332edbc_2_201: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07332edbc_2_225: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g507332edbc_2_225: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lang="en" sz="1300">
                <a:latin typeface="Arial"/>
                <a:ea typeface="Arial"/>
                <a:cs typeface="Arial"/>
                <a:sym typeface="Arial"/>
              </a:rPr>
              <a:t>To maximize profit, managers have pursued the Holy Grail of becoming number-one or -two in their industries for nearly two decades. Recently, however, new measures of service industries like software and banking suggest that customer loyalty is a more important determinant of profit. (See Frederick F. Reichheld and W. Earl Sasser, Jr., “Zero Defections: Quality Comes to Services,” HBR September–October 1990.) Reichheld and Sasser estimate that a 5% increase in customer loyalty can produce profit increases from 25% to 85%. They conclude that </a:t>
            </a:r>
            <a:r>
              <a:rPr i="1" lang="en" sz="1300">
                <a:latin typeface="Arial"/>
                <a:ea typeface="Arial"/>
                <a:cs typeface="Arial"/>
                <a:sym typeface="Arial"/>
              </a:rPr>
              <a:t>quality</a:t>
            </a:r>
            <a:r>
              <a:rPr lang="en" sz="1300">
                <a:latin typeface="Arial"/>
                <a:ea typeface="Arial"/>
                <a:cs typeface="Arial"/>
                <a:sym typeface="Arial"/>
              </a:rPr>
              <a:t> of market share, measured in terms of customer loyalty, deserves as much attention as </a:t>
            </a:r>
            <a:r>
              <a:rPr i="1" lang="en" sz="1300">
                <a:latin typeface="Arial"/>
                <a:ea typeface="Arial"/>
                <a:cs typeface="Arial"/>
                <a:sym typeface="Arial"/>
              </a:rPr>
              <a:t>quantity</a:t>
            </a:r>
            <a:r>
              <a:rPr lang="en" sz="1300">
                <a:latin typeface="Arial"/>
                <a:ea typeface="Arial"/>
                <a:cs typeface="Arial"/>
                <a:sym typeface="Arial"/>
              </a:rPr>
              <a:t> of share. - </a:t>
            </a:r>
            <a:r>
              <a:rPr lang="en" sz="1300" u="sng">
                <a:solidFill>
                  <a:schemeClr val="hlink"/>
                </a:solidFill>
                <a:latin typeface="Arial"/>
                <a:ea typeface="Arial"/>
                <a:cs typeface="Arial"/>
                <a:sym typeface="Arial"/>
                <a:hlinkClick r:id="rId2"/>
              </a:rPr>
              <a:t>http://hbr.org/1994/03/putting-the-service-profit-chain-to-work/ar/1</a:t>
            </a:r>
            <a:endParaRPr sz="1300">
              <a:latin typeface="Arial"/>
              <a:ea typeface="Arial"/>
              <a:cs typeface="Arial"/>
              <a:sym typeface="Arial"/>
            </a:endParaRPr>
          </a:p>
        </p:txBody>
      </p:sp>
      <p:sp>
        <p:nvSpPr>
          <p:cNvPr id="195" name="Google Shape;195;g507332edbc_2_225: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b="0" lang="en" sz="1200">
                <a:solidFill>
                  <a:schemeClr val="dk1"/>
                </a:solidFill>
                <a:latin typeface="Arial"/>
                <a:ea typeface="Arial"/>
                <a:cs typeface="Arial"/>
                <a:sym typeface="Arial"/>
              </a:rPr>
              <a:t>‹#›</a:t>
            </a:fld>
            <a:endParaRPr b="0"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07332edbc_2_128: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3" name="Google Shape;203;g507332edbc_2_128: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lang="en" sz="1300"/>
              <a:t>This is a visualization of the Problem Solving Process used with Code.Org’s CS Discoveries – the 6-9</a:t>
            </a:r>
            <a:r>
              <a:rPr baseline="30000" lang="en" sz="1300"/>
              <a:t>th</a:t>
            </a:r>
            <a:r>
              <a:rPr lang="en" sz="1300"/>
              <a:t> grade curriculum I helped to develop during the summer of 2016. I spent 10 weeks over the summer designing the flow of unit 4 which is called the Design Process. </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lang="en" sz="1300"/>
              <a:t>Unit 1-3 the students focus on projects based on what *they* want.  Unit 4 is where we transition to thinking about design for others. “Taking design from the me to the we” as I like to say. </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0" i="0" lang="en" sz="1100">
                <a:solidFill>
                  <a:schemeClr val="dk1"/>
                </a:solidFill>
                <a:latin typeface="Arial"/>
                <a:ea typeface="Arial"/>
                <a:cs typeface="Arial"/>
                <a:sym typeface="Arial"/>
              </a:rPr>
              <a:t>Define: Understanding the problem when it was assigned, examining available resources, finding problems with their original design before deciding how to fix them if there was one. </a:t>
            </a:r>
            <a:endParaRPr sz="1300"/>
          </a:p>
          <a:p>
            <a:pPr indent="0" lvl="0" marL="0" rtl="0" algn="l">
              <a:spcBef>
                <a:spcPts val="300"/>
              </a:spcBef>
              <a:spcAft>
                <a:spcPts val="0"/>
              </a:spcAft>
              <a:buNone/>
            </a:pPr>
            <a:r>
              <a:rPr b="0" i="0" lang="en" sz="1100">
                <a:solidFill>
                  <a:schemeClr val="dk1"/>
                </a:solidFill>
                <a:latin typeface="Arial"/>
                <a:ea typeface="Arial"/>
                <a:cs typeface="Arial"/>
                <a:sym typeface="Arial"/>
              </a:rPr>
              <a:t>Prepare: Discussing with team members how to proceed, brainstorming approaches, anticipating possible flaws.</a:t>
            </a:r>
            <a:endParaRPr sz="1300"/>
          </a:p>
          <a:p>
            <a:pPr indent="0" lvl="0" marL="0" rtl="0" algn="l">
              <a:spcBef>
                <a:spcPts val="300"/>
              </a:spcBef>
              <a:spcAft>
                <a:spcPts val="0"/>
              </a:spcAft>
              <a:buNone/>
            </a:pPr>
            <a:r>
              <a:rPr b="0" i="0" lang="en" sz="1100">
                <a:solidFill>
                  <a:schemeClr val="dk1"/>
                </a:solidFill>
                <a:latin typeface="Arial"/>
                <a:ea typeface="Arial"/>
                <a:cs typeface="Arial"/>
                <a:sym typeface="Arial"/>
              </a:rPr>
              <a:t>Try: Actually building the product and running tests</a:t>
            </a:r>
            <a:endParaRPr sz="1300"/>
          </a:p>
          <a:p>
            <a:pPr indent="0" lvl="0" marL="0" rtl="0" algn="l">
              <a:spcBef>
                <a:spcPts val="300"/>
              </a:spcBef>
              <a:spcAft>
                <a:spcPts val="0"/>
              </a:spcAft>
              <a:buNone/>
            </a:pPr>
            <a:r>
              <a:rPr b="0" i="0" lang="en" sz="1100">
                <a:solidFill>
                  <a:schemeClr val="dk1"/>
                </a:solidFill>
                <a:latin typeface="Arial"/>
                <a:ea typeface="Arial"/>
                <a:cs typeface="Arial"/>
                <a:sym typeface="Arial"/>
              </a:rPr>
              <a:t>Reflect: Examining the results of their test, comparing their results to predictions</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t/>
            </a:r>
            <a:endParaRPr sz="1300"/>
          </a:p>
        </p:txBody>
      </p:sp>
      <p:sp>
        <p:nvSpPr>
          <p:cNvPr id="204" name="Google Shape;204;g507332edbc_2_128: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07332edbc_2_280: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2" name="Google Shape;212;g507332edbc_2_280: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Clr>
                <a:schemeClr val="dk1"/>
              </a:buClr>
              <a:buSzPts val="1100"/>
              <a:buFont typeface="Arial"/>
              <a:buNone/>
            </a:pPr>
            <a:r>
              <a:rPr lang="en" sz="1300"/>
              <a:t>I’ll explain contextual inquiry and participatory design momentarily</a:t>
            </a:r>
            <a:endParaRPr sz="1300"/>
          </a:p>
          <a:p>
            <a:pPr indent="0" lvl="0" marL="0" rtl="0" algn="l">
              <a:spcBef>
                <a:spcPts val="300"/>
              </a:spcBef>
              <a:spcAft>
                <a:spcPts val="0"/>
              </a:spcAft>
              <a:buNone/>
            </a:pPr>
            <a:r>
              <a:t/>
            </a:r>
            <a:endParaRPr sz="1300"/>
          </a:p>
        </p:txBody>
      </p:sp>
      <p:sp>
        <p:nvSpPr>
          <p:cNvPr id="213" name="Google Shape;213;g507332edbc_2_280: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07332edbc_2_233: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220" name="Google Shape;220;g507332edbc_2_233: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07332edb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07332edb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07332edbc_2_293: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2" name="Google Shape;262;g507332edbc_2_293: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t/>
            </a:r>
            <a:endParaRPr sz="1300"/>
          </a:p>
        </p:txBody>
      </p:sp>
      <p:sp>
        <p:nvSpPr>
          <p:cNvPr id="263" name="Google Shape;263;g507332edbc_2_293: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07332edbc_2_287: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9" name="Google Shape;269;g507332edbc_2_287: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Clr>
                <a:schemeClr val="dk1"/>
              </a:buClr>
              <a:buSzPts val="1100"/>
              <a:buFont typeface="Arial"/>
              <a:buNone/>
            </a:pPr>
            <a:r>
              <a:rPr lang="en" sz="1300"/>
              <a:t>Each discipline brings its own knowledge and </a:t>
            </a:r>
            <a:endParaRPr sz="1300"/>
          </a:p>
          <a:p>
            <a:pPr indent="0" lvl="0" marL="0" rtl="0" algn="l">
              <a:spcBef>
                <a:spcPts val="300"/>
              </a:spcBef>
              <a:spcAft>
                <a:spcPts val="0"/>
              </a:spcAft>
              <a:buClr>
                <a:schemeClr val="dk1"/>
              </a:buClr>
              <a:buSzPts val="1100"/>
              <a:buFont typeface="Arial"/>
              <a:buNone/>
            </a:pPr>
            <a:r>
              <a:rPr lang="en" sz="1300"/>
              <a:t>has its own priorities!</a:t>
            </a:r>
            <a:endParaRPr sz="1300"/>
          </a:p>
          <a:p>
            <a:pPr indent="0" lvl="0" marL="0" rtl="0" algn="l">
              <a:spcBef>
                <a:spcPts val="300"/>
              </a:spcBef>
              <a:spcAft>
                <a:spcPts val="0"/>
              </a:spcAft>
              <a:buNone/>
            </a:pPr>
            <a:r>
              <a:t/>
            </a:r>
            <a:endParaRPr sz="1300"/>
          </a:p>
        </p:txBody>
      </p:sp>
      <p:sp>
        <p:nvSpPr>
          <p:cNvPr id="270" name="Google Shape;270;g507332edbc_2_287: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07332edbc_2_299: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6" name="Google Shape;276;g507332edbc_2_299: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Clr>
                <a:schemeClr val="dk1"/>
              </a:buClr>
              <a:buSzPts val="1100"/>
              <a:buFont typeface="Arial"/>
              <a:buNone/>
            </a:pPr>
            <a:r>
              <a:rPr lang="en" sz="1300"/>
              <a:t>Each discipline brings its own knowledge and </a:t>
            </a:r>
            <a:endParaRPr sz="1300"/>
          </a:p>
          <a:p>
            <a:pPr indent="0" lvl="0" marL="0" rtl="0" algn="l">
              <a:spcBef>
                <a:spcPts val="300"/>
              </a:spcBef>
              <a:spcAft>
                <a:spcPts val="0"/>
              </a:spcAft>
              <a:buClr>
                <a:schemeClr val="dk1"/>
              </a:buClr>
              <a:buSzPts val="1100"/>
              <a:buFont typeface="Arial"/>
              <a:buNone/>
            </a:pPr>
            <a:r>
              <a:rPr lang="en" sz="1300"/>
              <a:t>has its own priorities!</a:t>
            </a:r>
            <a:endParaRPr sz="1300"/>
          </a:p>
          <a:p>
            <a:pPr indent="0" lvl="0" marL="0" rtl="0" algn="l">
              <a:spcBef>
                <a:spcPts val="300"/>
              </a:spcBef>
              <a:spcAft>
                <a:spcPts val="0"/>
              </a:spcAft>
              <a:buNone/>
            </a:pPr>
            <a:r>
              <a:t/>
            </a:r>
            <a:endParaRPr sz="1300"/>
          </a:p>
        </p:txBody>
      </p:sp>
      <p:sp>
        <p:nvSpPr>
          <p:cNvPr id="277" name="Google Shape;277;g507332edbc_2_299: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07332edbc_2_305: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283" name="Google Shape;283;g507332edbc_2_305: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07332edbc_2_310: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289" name="Google Shape;289;g507332edbc_2_310: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07332edbc_2_315: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295" name="Google Shape;295;g507332edbc_2_315: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07332edbc_2_320: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01" name="Google Shape;301;g507332edbc_2_320: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07332edbc_2_327: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09" name="Google Shape;309;g507332edbc_2_327: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07332edbc_2_333: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16" name="Google Shape;316;g507332edbc_2_333: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07332edbc_2_339: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23" name="Google Shape;323;g507332edbc_2_339: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07332edbc_2_137: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83" name="Google Shape;83;g507332edbc_2_137: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07332edbc_2_344: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29" name="Google Shape;329;g507332edbc_2_344: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07332edbc_2_356: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6" name="Google Shape;336;g507332edbc_2_356: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Clr>
                <a:schemeClr val="dk1"/>
              </a:buClr>
              <a:buSzPts val="1100"/>
              <a:buFont typeface="Arial"/>
              <a:buNone/>
            </a:pPr>
            <a:r>
              <a:rPr lang="en" sz="1100"/>
              <a:t>Typical materials:</a:t>
            </a:r>
            <a:endParaRPr sz="1300"/>
          </a:p>
          <a:p>
            <a:pPr indent="-158750" lvl="0" marL="165100" rtl="0" algn="l">
              <a:spcBef>
                <a:spcPts val="300"/>
              </a:spcBef>
              <a:spcAft>
                <a:spcPts val="0"/>
              </a:spcAft>
              <a:buClr>
                <a:schemeClr val="dk1"/>
              </a:buClr>
              <a:buSzPts val="1100"/>
              <a:buFont typeface="Arial"/>
              <a:buChar char="•"/>
            </a:pPr>
            <a:r>
              <a:rPr lang="en" sz="1100"/>
              <a:t>Paper: heavy paper for base interface screens</a:t>
            </a:r>
            <a:endParaRPr sz="1300"/>
          </a:p>
          <a:p>
            <a:pPr indent="-158750" lvl="0" marL="165100" rtl="0" algn="l">
              <a:spcBef>
                <a:spcPts val="300"/>
              </a:spcBef>
              <a:spcAft>
                <a:spcPts val="0"/>
              </a:spcAft>
              <a:buClr>
                <a:schemeClr val="dk1"/>
              </a:buClr>
              <a:buSzPts val="1100"/>
              <a:buFont typeface="Arial"/>
              <a:buChar char="•"/>
            </a:pPr>
            <a:r>
              <a:rPr lang="en" sz="1100"/>
              <a:t>Overlays: show changes in content</a:t>
            </a:r>
            <a:endParaRPr sz="1300"/>
          </a:p>
          <a:p>
            <a:pPr indent="-158750" lvl="0" marL="165100" rtl="0" algn="l">
              <a:spcBef>
                <a:spcPts val="300"/>
              </a:spcBef>
              <a:spcAft>
                <a:spcPts val="0"/>
              </a:spcAft>
              <a:buClr>
                <a:schemeClr val="dk1"/>
              </a:buClr>
              <a:buSzPts val="1100"/>
              <a:buFont typeface="Arial"/>
              <a:buChar char="•"/>
            </a:pPr>
            <a:r>
              <a:rPr lang="en" sz="1100"/>
              <a:t>Post-it notes: show changes in content</a:t>
            </a:r>
            <a:endParaRPr sz="1300"/>
          </a:p>
          <a:p>
            <a:pPr indent="-158750" lvl="0" marL="165100" rtl="0" algn="l">
              <a:spcBef>
                <a:spcPts val="300"/>
              </a:spcBef>
              <a:spcAft>
                <a:spcPts val="0"/>
              </a:spcAft>
              <a:buClr>
                <a:schemeClr val="dk1"/>
              </a:buClr>
              <a:buSzPts val="1100"/>
              <a:buFont typeface="Arial"/>
              <a:buChar char="•"/>
            </a:pPr>
            <a:r>
              <a:rPr lang="en" sz="1100"/>
              <a:t>Adhesives: glue sticks, correction tape</a:t>
            </a:r>
            <a:endParaRPr sz="1300"/>
          </a:p>
          <a:p>
            <a:pPr indent="-158750" lvl="0" marL="165100" rtl="0" algn="l">
              <a:spcBef>
                <a:spcPts val="300"/>
              </a:spcBef>
              <a:spcAft>
                <a:spcPts val="0"/>
              </a:spcAft>
              <a:buClr>
                <a:schemeClr val="dk1"/>
              </a:buClr>
              <a:buSzPts val="1100"/>
              <a:buFont typeface="Arial"/>
              <a:buChar char="•"/>
            </a:pPr>
            <a:r>
              <a:rPr lang="en" sz="1100"/>
              <a:t>Colored markers and pencils: enable highlighting, drawing in color</a:t>
            </a:r>
            <a:endParaRPr sz="1300"/>
          </a:p>
          <a:p>
            <a:pPr indent="-158750" lvl="0" marL="165100" rtl="0" algn="l">
              <a:spcBef>
                <a:spcPts val="300"/>
              </a:spcBef>
              <a:spcAft>
                <a:spcPts val="0"/>
              </a:spcAft>
              <a:buClr>
                <a:schemeClr val="dk1"/>
              </a:buClr>
              <a:buSzPts val="1100"/>
              <a:buFont typeface="Arial"/>
              <a:buChar char="•"/>
            </a:pPr>
            <a:r>
              <a:rPr lang="en" sz="1100"/>
              <a:t>Scissors: cut content to size</a:t>
            </a:r>
            <a:endParaRPr sz="1300"/>
          </a:p>
          <a:p>
            <a:pPr indent="-158750" lvl="0" marL="165100" rtl="0" algn="l">
              <a:spcBef>
                <a:spcPts val="300"/>
              </a:spcBef>
              <a:spcAft>
                <a:spcPts val="0"/>
              </a:spcAft>
              <a:buClr>
                <a:schemeClr val="dk1"/>
              </a:buClr>
              <a:buSzPts val="1100"/>
              <a:buFont typeface="Arial"/>
              <a:buChar char="•"/>
            </a:pPr>
            <a:r>
              <a:rPr lang="en" sz="1100"/>
              <a:t>Library: Pre-fabricate menus, buttons, tabbed panes, dialogs, etc.</a:t>
            </a:r>
            <a:endParaRPr sz="1300"/>
          </a:p>
          <a:p>
            <a:pPr indent="0" lvl="0" marL="0" rtl="0" algn="l">
              <a:spcBef>
                <a:spcPts val="300"/>
              </a:spcBef>
              <a:spcAft>
                <a:spcPts val="0"/>
              </a:spcAft>
              <a:buNone/>
            </a:pPr>
            <a:r>
              <a:t/>
            </a:r>
            <a:endParaRPr sz="1300"/>
          </a:p>
        </p:txBody>
      </p:sp>
      <p:sp>
        <p:nvSpPr>
          <p:cNvPr id="337" name="Google Shape;337;g507332edbc_2_356: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fe606676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fe606676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07332edbc_2_368: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0" name="Google Shape;350;g507332edbc_2_368: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07332edbc_2_375: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User: </a:t>
            </a:r>
            <a:r>
              <a:rPr lang="en" u="sng">
                <a:solidFill>
                  <a:schemeClr val="hlink"/>
                </a:solidFill>
                <a:hlinkClick r:id="rId2"/>
              </a:rPr>
              <a:t>https://docs.google.com/document/d/1IPu6hsHRui_ChXogq0nklAUuPUae2yx0RaADW9b4Nrs/edit</a:t>
            </a:r>
            <a:endParaRPr/>
          </a:p>
          <a:p>
            <a:pPr indent="0" lvl="0" marL="0" rtl="0" algn="l">
              <a:spcBef>
                <a:spcPts val="0"/>
              </a:spcBef>
              <a:spcAft>
                <a:spcPts val="0"/>
              </a:spcAft>
              <a:buNone/>
            </a:pPr>
            <a:r>
              <a:rPr lang="en"/>
              <a:t>Computer: </a:t>
            </a:r>
            <a:r>
              <a:rPr lang="en" u="sng">
                <a:solidFill>
                  <a:schemeClr val="hlink"/>
                </a:solidFill>
                <a:hlinkClick r:id="rId3"/>
              </a:rPr>
              <a:t>https://docs.google.com/document/d/1JOVsR0T5P7zQ6LdxfDjRSsX1EC8xk0TYZKe7X_GjYlk/edit</a:t>
            </a:r>
            <a:endParaRPr/>
          </a:p>
          <a:p>
            <a:pPr indent="0" lvl="0" marL="0" rtl="0" algn="l">
              <a:spcBef>
                <a:spcPts val="0"/>
              </a:spcBef>
              <a:spcAft>
                <a:spcPts val="0"/>
              </a:spcAft>
              <a:buNone/>
            </a:pPr>
            <a:r>
              <a:t/>
            </a:r>
            <a:endParaRPr/>
          </a:p>
        </p:txBody>
      </p:sp>
      <p:sp>
        <p:nvSpPr>
          <p:cNvPr id="358" name="Google Shape;358;g507332edbc_2_375: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07332edbc_2_350: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65" name="Google Shape;365;g507332edbc_2_350: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07332edbc_2_381: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72" name="Google Shape;372;g507332edbc_2_381: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fe606676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fe606676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fe60667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fe60667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07332edbc_0_3: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390" name="Google Shape;390;g507332edbc_0_3: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07332edbc_2_143: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 name="Google Shape;90;g507332edbc_2_143: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lang="en" sz="1300"/>
              <a:t>So why is this important? Let’s take this simple example. </a:t>
            </a:r>
            <a:endParaRPr sz="1300"/>
          </a:p>
        </p:txBody>
      </p:sp>
      <p:sp>
        <p:nvSpPr>
          <p:cNvPr id="91" name="Google Shape;91;g507332edbc_2_143: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07332edbc_2_386: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400" name="Google Shape;400;g507332edbc_2_386: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07332edbc_2_391: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406" name="Google Shape;406;g507332edbc_2_391: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07332edbc_2_396: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411" name="Google Shape;411;g507332edbc_2_396: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07332edbc_2_402: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419" name="Google Shape;419;g507332edbc_2_402: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07332edbc_2_177: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 name="Google Shape;99;g507332edbc_2_177: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lang="en" sz="1300"/>
              <a:t>The first three may be fairly obvious. The last one is an example of a tree lined street, which is </a:t>
            </a:r>
            <a:r>
              <a:rPr lang="en" sz="1300"/>
              <a:t>environmentally</a:t>
            </a:r>
            <a:r>
              <a:rPr lang="en" sz="1300"/>
              <a:t> wonderful, beautiful and can evoke strong positive feelings. But driving down a street like this on a bright day can be problematic if you go in and out of the shade. Trees this close to the road can also drop leaves, seeds and other matter directly on the road, causing hazards, particularly in wet weather. And trees this close to the road could potentially fall over the road during storms. </a:t>
            </a:r>
            <a:endParaRPr sz="1300"/>
          </a:p>
        </p:txBody>
      </p:sp>
      <p:sp>
        <p:nvSpPr>
          <p:cNvPr id="100" name="Google Shape;100;g507332edbc_2_177: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07332edbc_2_151: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0" name="Google Shape;110;g507332edbc_2_151: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lang="en" sz="1300"/>
              <a:t>How imagine this shows up on your phone.  </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lang="en" sz="1300"/>
              <a:t>It took them 38 minutes before they could send out a subsequent wireless alert saying it was a mistake. </a:t>
            </a:r>
            <a:endParaRPr sz="1300"/>
          </a:p>
        </p:txBody>
      </p:sp>
      <p:sp>
        <p:nvSpPr>
          <p:cNvPr id="111" name="Google Shape;111;g507332edbc_2_151: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07332edbc_2_159: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9" name="Google Shape;119;g507332edbc_2_159: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b="0" i="0" lang="en" sz="1100">
                <a:solidFill>
                  <a:schemeClr val="dk1"/>
                </a:solidFill>
                <a:latin typeface="Arial"/>
                <a:ea typeface="Arial"/>
                <a:cs typeface="Arial"/>
                <a:sym typeface="Arial"/>
              </a:rPr>
              <a:t>Hawaii Gov. David Ige told CNN that human error caused the alert to go out.</a:t>
            </a:r>
            <a:endParaRPr sz="1300"/>
          </a:p>
          <a:p>
            <a:pPr indent="0" lvl="0" marL="0" rtl="0" algn="l">
              <a:spcBef>
                <a:spcPts val="300"/>
              </a:spcBef>
              <a:spcAft>
                <a:spcPts val="0"/>
              </a:spcAft>
              <a:buNone/>
            </a:pPr>
            <a:r>
              <a:rPr b="0" i="0" lang="en" sz="1100">
                <a:solidFill>
                  <a:schemeClr val="dk1"/>
                </a:solidFill>
                <a:latin typeface="Arial"/>
                <a:ea typeface="Arial"/>
                <a:cs typeface="Arial"/>
                <a:sym typeface="Arial"/>
              </a:rPr>
              <a:t>"It was a mistake made during a standard procedure at the change over of a shift, and an employee pushed the wrong button," he said.</a:t>
            </a:r>
            <a:endParaRPr sz="1300"/>
          </a:p>
          <a:p>
            <a:pPr indent="0" lvl="0" marL="0" rtl="0" algn="l">
              <a:spcBef>
                <a:spcPts val="300"/>
              </a:spcBef>
              <a:spcAft>
                <a:spcPts val="0"/>
              </a:spcAft>
              <a:buNone/>
            </a:pPr>
            <a:r>
              <a:t/>
            </a:r>
            <a:endParaRPr b="0" i="0" sz="1100">
              <a:solidFill>
                <a:schemeClr val="dk1"/>
              </a:solidFill>
              <a:latin typeface="Arial"/>
              <a:ea typeface="Arial"/>
              <a:cs typeface="Arial"/>
              <a:sym typeface="Arial"/>
            </a:endParaRPr>
          </a:p>
          <a:p>
            <a:pPr indent="0" lvl="0" marL="0" rtl="0" algn="l">
              <a:spcBef>
                <a:spcPts val="300"/>
              </a:spcBef>
              <a:spcAft>
                <a:spcPts val="0"/>
              </a:spcAft>
              <a:buNone/>
            </a:pPr>
            <a:r>
              <a:rPr b="0" i="0" lang="en" sz="1100">
                <a:solidFill>
                  <a:schemeClr val="dk1"/>
                </a:solidFill>
                <a:latin typeface="Arial"/>
                <a:ea typeface="Arial"/>
                <a:cs typeface="Arial"/>
                <a:sym typeface="Arial"/>
              </a:rPr>
              <a:t>This is a mock up of what the UI looks like (modified to show what it looked like originally) – they have not released the real UI for “security concern”</a:t>
            </a:r>
            <a:endParaRPr b="0" i="0" sz="1100">
              <a:solidFill>
                <a:schemeClr val="dk1"/>
              </a:solidFill>
              <a:latin typeface="Arial"/>
              <a:ea typeface="Arial"/>
              <a:cs typeface="Arial"/>
              <a:sym typeface="Arial"/>
            </a:endParaRPr>
          </a:p>
        </p:txBody>
      </p:sp>
      <p:sp>
        <p:nvSpPr>
          <p:cNvPr id="120" name="Google Shape;120;g507332edbc_2_159: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07332edbc_2_169: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0" name="Google Shape;130;g507332edbc_2_169: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rPr b="0" i="0" lang="en" sz="1100">
                <a:solidFill>
                  <a:schemeClr val="dk1"/>
                </a:solidFill>
                <a:latin typeface="Arial"/>
                <a:ea typeface="Arial"/>
                <a:cs typeface="Arial"/>
                <a:sym typeface="Arial"/>
              </a:rPr>
              <a:t>They’ve since added the False Alarm. </a:t>
            </a:r>
            <a:endParaRPr sz="1300"/>
          </a:p>
          <a:p>
            <a:pPr indent="0" lvl="0" marL="0" rtl="0" algn="l">
              <a:spcBef>
                <a:spcPts val="300"/>
              </a:spcBef>
              <a:spcAft>
                <a:spcPts val="0"/>
              </a:spcAft>
              <a:buNone/>
            </a:pPr>
            <a:r>
              <a:t/>
            </a:r>
            <a:endParaRPr b="0" i="0" sz="1100">
              <a:solidFill>
                <a:schemeClr val="dk1"/>
              </a:solidFill>
              <a:latin typeface="Arial"/>
              <a:ea typeface="Arial"/>
              <a:cs typeface="Arial"/>
              <a:sym typeface="Arial"/>
            </a:endParaRPr>
          </a:p>
          <a:p>
            <a:pPr indent="0" lvl="0" marL="0" rtl="0" algn="l">
              <a:spcBef>
                <a:spcPts val="300"/>
              </a:spcBef>
              <a:spcAft>
                <a:spcPts val="0"/>
              </a:spcAft>
              <a:buNone/>
            </a:pPr>
            <a:r>
              <a:rPr b="0" i="0" lang="en" sz="1100">
                <a:solidFill>
                  <a:schemeClr val="dk1"/>
                </a:solidFill>
                <a:latin typeface="Arial"/>
                <a:ea typeface="Arial"/>
                <a:cs typeface="Arial"/>
                <a:sym typeface="Arial"/>
              </a:rPr>
              <a:t>Personal story: @Lakeside. Lockdown drill that said “this is not a drill”</a:t>
            </a:r>
            <a:endParaRPr b="0" i="0" sz="1100">
              <a:solidFill>
                <a:schemeClr val="dk1"/>
              </a:solidFill>
              <a:latin typeface="Arial"/>
              <a:ea typeface="Arial"/>
              <a:cs typeface="Arial"/>
              <a:sym typeface="Arial"/>
            </a:endParaRPr>
          </a:p>
        </p:txBody>
      </p:sp>
      <p:sp>
        <p:nvSpPr>
          <p:cNvPr id="131" name="Google Shape;131;g507332edbc_2_169:notes"/>
          <p:cNvSpPr txBox="1"/>
          <p:nvPr>
            <p:ph idx="12" type="sldNum"/>
          </p:nvPr>
        </p:nvSpPr>
        <p:spPr>
          <a:xfrm>
            <a:off x="3884414" y="8685894"/>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fe606676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fe606676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EDEDED"/>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 name="Google Shape;56;p13"/>
          <p:cNvSpPr txBox="1"/>
          <p:nvPr>
            <p:ph idx="1" type="body"/>
          </p:nvPr>
        </p:nvSpPr>
        <p:spPr>
          <a:xfrm>
            <a:off x="840000" y="1369219"/>
            <a:ext cx="7675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600"/>
              </a:spcBef>
              <a:spcAft>
                <a:spcPts val="0"/>
              </a:spcAft>
              <a:buClr>
                <a:srgbClr val="EDEDED"/>
              </a:buClr>
              <a:buSzPts val="1400"/>
              <a:buChar char="●"/>
              <a:defRPr/>
            </a:lvl1pPr>
            <a:lvl2pPr indent="-317500" lvl="1" marL="914400" rtl="0" algn="l">
              <a:lnSpc>
                <a:spcPct val="90000"/>
              </a:lnSpc>
              <a:spcBef>
                <a:spcPts val="1600"/>
              </a:spcBef>
              <a:spcAft>
                <a:spcPts val="0"/>
              </a:spcAft>
              <a:buClr>
                <a:srgbClr val="EDEDED"/>
              </a:buClr>
              <a:buSzPts val="1400"/>
              <a:buChar char="○"/>
              <a:defRPr/>
            </a:lvl2pPr>
            <a:lvl3pPr indent="-317500" lvl="2" marL="1371600" rtl="0" algn="l">
              <a:lnSpc>
                <a:spcPct val="90000"/>
              </a:lnSpc>
              <a:spcBef>
                <a:spcPts val="1600"/>
              </a:spcBef>
              <a:spcAft>
                <a:spcPts val="0"/>
              </a:spcAft>
              <a:buClr>
                <a:srgbClr val="EDEDED"/>
              </a:buClr>
              <a:buSzPts val="1400"/>
              <a:buChar char="■"/>
              <a:defRPr/>
            </a:lvl3pPr>
            <a:lvl4pPr indent="-317500" lvl="3" marL="1828800" rtl="0" algn="l">
              <a:lnSpc>
                <a:spcPct val="90000"/>
              </a:lnSpc>
              <a:spcBef>
                <a:spcPts val="1600"/>
              </a:spcBef>
              <a:spcAft>
                <a:spcPts val="0"/>
              </a:spcAft>
              <a:buClr>
                <a:srgbClr val="EDEDED"/>
              </a:buClr>
              <a:buSzPts val="1400"/>
              <a:buChar char="●"/>
              <a:defRPr/>
            </a:lvl4pPr>
            <a:lvl5pPr indent="-317500" lvl="4" marL="2286000" rtl="0" algn="l">
              <a:lnSpc>
                <a:spcPct val="90000"/>
              </a:lnSpc>
              <a:spcBef>
                <a:spcPts val="1600"/>
              </a:spcBef>
              <a:spcAft>
                <a:spcPts val="0"/>
              </a:spcAft>
              <a:buClr>
                <a:srgbClr val="EDEDED"/>
              </a:buClr>
              <a:buSzPts val="1400"/>
              <a:buChar char="○"/>
              <a:defRPr/>
            </a:lvl5pPr>
            <a:lvl6pPr indent="-317500" lvl="5" marL="2743200" rtl="0" algn="l">
              <a:lnSpc>
                <a:spcPct val="90000"/>
              </a:lnSpc>
              <a:spcBef>
                <a:spcPts val="1600"/>
              </a:spcBef>
              <a:spcAft>
                <a:spcPts val="0"/>
              </a:spcAft>
              <a:buClr>
                <a:schemeClr val="lt1"/>
              </a:buClr>
              <a:buSzPts val="1400"/>
              <a:buChar char="■"/>
              <a:defRPr/>
            </a:lvl6pPr>
            <a:lvl7pPr indent="-317500" lvl="6" marL="3200400" rtl="0" algn="l">
              <a:lnSpc>
                <a:spcPct val="90000"/>
              </a:lnSpc>
              <a:spcBef>
                <a:spcPts val="1600"/>
              </a:spcBef>
              <a:spcAft>
                <a:spcPts val="0"/>
              </a:spcAft>
              <a:buClr>
                <a:schemeClr val="lt1"/>
              </a:buClr>
              <a:buSzPts val="1400"/>
              <a:buChar char="●"/>
              <a:defRPr/>
            </a:lvl7pPr>
            <a:lvl8pPr indent="-317500" lvl="7" marL="3657600" rtl="0" algn="l">
              <a:lnSpc>
                <a:spcPct val="90000"/>
              </a:lnSpc>
              <a:spcBef>
                <a:spcPts val="1600"/>
              </a:spcBef>
              <a:spcAft>
                <a:spcPts val="0"/>
              </a:spcAft>
              <a:buClr>
                <a:schemeClr val="lt1"/>
              </a:buClr>
              <a:buSzPts val="1400"/>
              <a:buChar char="○"/>
              <a:defRPr/>
            </a:lvl8pPr>
            <a:lvl9pPr indent="-317500" lvl="8" marL="4114800" rtl="0" algn="l">
              <a:lnSpc>
                <a:spcPct val="90000"/>
              </a:lnSpc>
              <a:spcBef>
                <a:spcPts val="1600"/>
              </a:spcBef>
              <a:spcAft>
                <a:spcPts val="1600"/>
              </a:spcAft>
              <a:buClr>
                <a:schemeClr val="lt1"/>
              </a:buClr>
              <a:buSzPts val="1400"/>
              <a:buChar char="■"/>
              <a:defRPr/>
            </a:lvl9pPr>
          </a:lstStyle>
          <a:p/>
        </p:txBody>
      </p:sp>
      <p:sp>
        <p:nvSpPr>
          <p:cNvPr id="57" name="Google Shape;57;p13"/>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13"/>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3"/>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_HEADER_1">
    <p:spTree>
      <p:nvGrpSpPr>
        <p:cNvPr id="60" name="Shape 60"/>
        <p:cNvGrpSpPr/>
        <p:nvPr/>
      </p:nvGrpSpPr>
      <p:grpSpPr>
        <a:xfrm>
          <a:off x="0" y="0"/>
          <a:ext cx="0" cy="0"/>
          <a:chOff x="0" y="0"/>
          <a:chExt cx="0" cy="0"/>
        </a:xfrm>
      </p:grpSpPr>
      <p:sp>
        <p:nvSpPr>
          <p:cNvPr id="61" name="Google Shape;61;p14"/>
          <p:cNvSpPr txBox="1"/>
          <p:nvPr>
            <p:ph type="ctrTitle"/>
          </p:nvPr>
        </p:nvSpPr>
        <p:spPr>
          <a:xfrm>
            <a:off x="640899" y="3348021"/>
            <a:ext cx="6858000" cy="8961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rgbClr val="E2E2E2"/>
              </a:buClr>
              <a:buSzPts val="5400"/>
              <a:buFont typeface="Corbel"/>
              <a:buNone/>
              <a:defRPr b="0" sz="5400">
                <a:solidFill>
                  <a:srgbClr val="E2E2E2"/>
                </a:solidFill>
                <a:latin typeface="Corbel"/>
                <a:ea typeface="Corbel"/>
                <a:cs typeface="Corbel"/>
                <a:sym typeface="Corbe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 name="Google Shape;62;p14"/>
          <p:cNvSpPr txBox="1"/>
          <p:nvPr>
            <p:ph idx="1" type="subTitle"/>
          </p:nvPr>
        </p:nvSpPr>
        <p:spPr>
          <a:xfrm>
            <a:off x="640899" y="2872409"/>
            <a:ext cx="6858000" cy="4635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600"/>
              </a:spcBef>
              <a:spcAft>
                <a:spcPts val="0"/>
              </a:spcAft>
              <a:buClr>
                <a:schemeClr val="lt2"/>
              </a:buClr>
              <a:buSzPts val="1800"/>
              <a:buNone/>
              <a:defRPr b="0" sz="1800">
                <a:solidFill>
                  <a:schemeClr val="lt2"/>
                </a:solidFill>
                <a:latin typeface="Corbel"/>
                <a:ea typeface="Corbel"/>
                <a:cs typeface="Corbel"/>
                <a:sym typeface="Corbel"/>
              </a:defRPr>
            </a:lvl1pPr>
            <a:lvl2pPr lvl="1" rtl="0" algn="ctr">
              <a:lnSpc>
                <a:spcPct val="90000"/>
              </a:lnSpc>
              <a:spcBef>
                <a:spcPts val="1600"/>
              </a:spcBef>
              <a:spcAft>
                <a:spcPts val="0"/>
              </a:spcAft>
              <a:buClr>
                <a:srgbClr val="EDEDED"/>
              </a:buClr>
              <a:buSzPts val="1100"/>
              <a:buNone/>
              <a:defRPr sz="1100"/>
            </a:lvl2pPr>
            <a:lvl3pPr lvl="2" rtl="0" algn="ctr">
              <a:lnSpc>
                <a:spcPct val="90000"/>
              </a:lnSpc>
              <a:spcBef>
                <a:spcPts val="1600"/>
              </a:spcBef>
              <a:spcAft>
                <a:spcPts val="0"/>
              </a:spcAft>
              <a:buClr>
                <a:srgbClr val="EDEDED"/>
              </a:buClr>
              <a:buSzPts val="1000"/>
              <a:buNone/>
              <a:defRPr sz="1000"/>
            </a:lvl3pPr>
            <a:lvl4pPr lvl="3" rtl="0" algn="ctr">
              <a:lnSpc>
                <a:spcPct val="90000"/>
              </a:lnSpc>
              <a:spcBef>
                <a:spcPts val="1600"/>
              </a:spcBef>
              <a:spcAft>
                <a:spcPts val="0"/>
              </a:spcAft>
              <a:buClr>
                <a:srgbClr val="EDEDED"/>
              </a:buClr>
              <a:buSzPts val="900"/>
              <a:buNone/>
              <a:defRPr sz="900"/>
            </a:lvl4pPr>
            <a:lvl5pPr lvl="4" rtl="0" algn="ctr">
              <a:lnSpc>
                <a:spcPct val="90000"/>
              </a:lnSpc>
              <a:spcBef>
                <a:spcPts val="1600"/>
              </a:spcBef>
              <a:spcAft>
                <a:spcPts val="0"/>
              </a:spcAft>
              <a:buClr>
                <a:srgbClr val="EDEDED"/>
              </a:buClr>
              <a:buSzPts val="900"/>
              <a:buNone/>
              <a:defRPr sz="900"/>
            </a:lvl5pPr>
            <a:lvl6pPr lvl="5" rtl="0" algn="ctr">
              <a:lnSpc>
                <a:spcPct val="90000"/>
              </a:lnSpc>
              <a:spcBef>
                <a:spcPts val="1600"/>
              </a:spcBef>
              <a:spcAft>
                <a:spcPts val="0"/>
              </a:spcAft>
              <a:buClr>
                <a:schemeClr val="lt1"/>
              </a:buClr>
              <a:buSzPts val="900"/>
              <a:buNone/>
              <a:defRPr sz="900"/>
            </a:lvl6pPr>
            <a:lvl7pPr lvl="6" rtl="0" algn="ctr">
              <a:lnSpc>
                <a:spcPct val="90000"/>
              </a:lnSpc>
              <a:spcBef>
                <a:spcPts val="1600"/>
              </a:spcBef>
              <a:spcAft>
                <a:spcPts val="0"/>
              </a:spcAft>
              <a:buClr>
                <a:schemeClr val="lt1"/>
              </a:buClr>
              <a:buSzPts val="900"/>
              <a:buNone/>
              <a:defRPr sz="900"/>
            </a:lvl7pPr>
            <a:lvl8pPr lvl="7" rtl="0" algn="ctr">
              <a:lnSpc>
                <a:spcPct val="90000"/>
              </a:lnSpc>
              <a:spcBef>
                <a:spcPts val="1600"/>
              </a:spcBef>
              <a:spcAft>
                <a:spcPts val="0"/>
              </a:spcAft>
              <a:buClr>
                <a:schemeClr val="lt1"/>
              </a:buClr>
              <a:buSzPts val="900"/>
              <a:buNone/>
              <a:defRPr sz="900"/>
            </a:lvl8pPr>
            <a:lvl9pPr lvl="8" rtl="0" algn="ctr">
              <a:lnSpc>
                <a:spcPct val="90000"/>
              </a:lnSpc>
              <a:spcBef>
                <a:spcPts val="1600"/>
              </a:spcBef>
              <a:spcAft>
                <a:spcPts val="1600"/>
              </a:spcAft>
              <a:buClr>
                <a:schemeClr val="lt1"/>
              </a:buClr>
              <a:buSzPts val="900"/>
              <a:buNone/>
              <a:defRPr sz="900"/>
            </a:lvl9pPr>
          </a:lstStyle>
          <a:p/>
        </p:txBody>
      </p:sp>
      <p:sp>
        <p:nvSpPr>
          <p:cNvPr id="63" name="Google Shape;63;p14"/>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4"/>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4"/>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434343"/>
              </a:buClr>
              <a:buSzPts val="1800"/>
              <a:buChar char="●"/>
              <a:defRPr>
                <a:solidFill>
                  <a:srgbClr val="434343"/>
                </a:solidFill>
              </a:defRPr>
            </a:lvl1pPr>
            <a:lvl2pPr indent="-317500" lvl="1" marL="914400">
              <a:spcBef>
                <a:spcPts val="1600"/>
              </a:spcBef>
              <a:spcAft>
                <a:spcPts val="0"/>
              </a:spcAft>
              <a:buClr>
                <a:srgbClr val="434343"/>
              </a:buClr>
              <a:buSzPts val="1400"/>
              <a:buChar char="○"/>
              <a:defRPr>
                <a:solidFill>
                  <a:srgbClr val="434343"/>
                </a:solidFill>
              </a:defRPr>
            </a:lvl2pPr>
            <a:lvl3pPr indent="-317500" lvl="2" marL="1371600">
              <a:spcBef>
                <a:spcPts val="1600"/>
              </a:spcBef>
              <a:spcAft>
                <a:spcPts val="0"/>
              </a:spcAft>
              <a:buClr>
                <a:srgbClr val="434343"/>
              </a:buClr>
              <a:buSzPts val="1400"/>
              <a:buChar char="■"/>
              <a:defRPr>
                <a:solidFill>
                  <a:srgbClr val="434343"/>
                </a:solidFill>
              </a:defRPr>
            </a:lvl3pPr>
            <a:lvl4pPr indent="-317500" lvl="3" marL="1828800">
              <a:spcBef>
                <a:spcPts val="1600"/>
              </a:spcBef>
              <a:spcAft>
                <a:spcPts val="0"/>
              </a:spcAft>
              <a:buClr>
                <a:srgbClr val="434343"/>
              </a:buClr>
              <a:buSzPts val="1400"/>
              <a:buChar char="●"/>
              <a:defRPr>
                <a:solidFill>
                  <a:srgbClr val="434343"/>
                </a:solidFill>
              </a:defRPr>
            </a:lvl4pPr>
            <a:lvl5pPr indent="-317500" lvl="4" marL="2286000">
              <a:spcBef>
                <a:spcPts val="1600"/>
              </a:spcBef>
              <a:spcAft>
                <a:spcPts val="0"/>
              </a:spcAft>
              <a:buClr>
                <a:srgbClr val="434343"/>
              </a:buClr>
              <a:buSzPts val="1400"/>
              <a:buChar char="○"/>
              <a:defRPr>
                <a:solidFill>
                  <a:srgbClr val="434343"/>
                </a:solidFill>
              </a:defRPr>
            </a:lvl5pPr>
            <a:lvl6pPr indent="-317500" lvl="5" marL="2743200">
              <a:spcBef>
                <a:spcPts val="1600"/>
              </a:spcBef>
              <a:spcAft>
                <a:spcPts val="0"/>
              </a:spcAft>
              <a:buClr>
                <a:srgbClr val="434343"/>
              </a:buClr>
              <a:buSzPts val="1400"/>
              <a:buChar char="■"/>
              <a:defRPr>
                <a:solidFill>
                  <a:srgbClr val="434343"/>
                </a:solidFill>
              </a:defRPr>
            </a:lvl6pPr>
            <a:lvl7pPr indent="-317500" lvl="6" marL="3200400">
              <a:spcBef>
                <a:spcPts val="1600"/>
              </a:spcBef>
              <a:spcAft>
                <a:spcPts val="0"/>
              </a:spcAft>
              <a:buClr>
                <a:srgbClr val="434343"/>
              </a:buClr>
              <a:buSzPts val="1400"/>
              <a:buChar char="●"/>
              <a:defRPr>
                <a:solidFill>
                  <a:srgbClr val="434343"/>
                </a:solidFill>
              </a:defRPr>
            </a:lvl7pPr>
            <a:lvl8pPr indent="-317500" lvl="7" marL="3657600">
              <a:spcBef>
                <a:spcPts val="1600"/>
              </a:spcBef>
              <a:spcAft>
                <a:spcPts val="0"/>
              </a:spcAft>
              <a:buClr>
                <a:srgbClr val="434343"/>
              </a:buClr>
              <a:buSzPts val="1400"/>
              <a:buChar char="○"/>
              <a:defRPr>
                <a:solidFill>
                  <a:srgbClr val="434343"/>
                </a:solidFill>
              </a:defRPr>
            </a:lvl8pPr>
            <a:lvl9pPr indent="-317500" lvl="8" marL="4114800">
              <a:spcBef>
                <a:spcPts val="1600"/>
              </a:spcBef>
              <a:spcAft>
                <a:spcPts val="1600"/>
              </a:spcAft>
              <a:buClr>
                <a:srgbClr val="434343"/>
              </a:buClr>
              <a:buSzPts val="1400"/>
              <a:buChar char="■"/>
              <a:defRPr>
                <a:solidFill>
                  <a:srgbClr val="434343"/>
                </a:solidFill>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sz="1400">
                <a:solidFill>
                  <a:srgbClr val="434343"/>
                </a:solidFill>
              </a:defRPr>
            </a:lvl1pPr>
            <a:lvl2pPr indent="-304800" lvl="1" marL="914400">
              <a:spcBef>
                <a:spcPts val="1600"/>
              </a:spcBef>
              <a:spcAft>
                <a:spcPts val="0"/>
              </a:spcAft>
              <a:buClr>
                <a:srgbClr val="434343"/>
              </a:buClr>
              <a:buSzPts val="1200"/>
              <a:buChar char="○"/>
              <a:defRPr sz="1200">
                <a:solidFill>
                  <a:srgbClr val="434343"/>
                </a:solidFill>
              </a:defRPr>
            </a:lvl2pPr>
            <a:lvl3pPr indent="-304800" lvl="2" marL="1371600">
              <a:spcBef>
                <a:spcPts val="1600"/>
              </a:spcBef>
              <a:spcAft>
                <a:spcPts val="0"/>
              </a:spcAft>
              <a:buClr>
                <a:srgbClr val="434343"/>
              </a:buClr>
              <a:buSzPts val="1200"/>
              <a:buChar char="■"/>
              <a:defRPr sz="1200">
                <a:solidFill>
                  <a:srgbClr val="434343"/>
                </a:solidFill>
              </a:defRPr>
            </a:lvl3pPr>
            <a:lvl4pPr indent="-304800" lvl="3" marL="1828800">
              <a:spcBef>
                <a:spcPts val="1600"/>
              </a:spcBef>
              <a:spcAft>
                <a:spcPts val="0"/>
              </a:spcAft>
              <a:buClr>
                <a:srgbClr val="434343"/>
              </a:buClr>
              <a:buSzPts val="1200"/>
              <a:buChar char="●"/>
              <a:defRPr sz="1200">
                <a:solidFill>
                  <a:srgbClr val="434343"/>
                </a:solidFill>
              </a:defRPr>
            </a:lvl4pPr>
            <a:lvl5pPr indent="-304800" lvl="4" marL="2286000">
              <a:spcBef>
                <a:spcPts val="1600"/>
              </a:spcBef>
              <a:spcAft>
                <a:spcPts val="0"/>
              </a:spcAft>
              <a:buClr>
                <a:srgbClr val="434343"/>
              </a:buClr>
              <a:buSzPts val="1200"/>
              <a:buChar char="○"/>
              <a:defRPr sz="1200">
                <a:solidFill>
                  <a:srgbClr val="434343"/>
                </a:solidFill>
              </a:defRPr>
            </a:lvl5pPr>
            <a:lvl6pPr indent="-304800" lvl="5" marL="2743200">
              <a:spcBef>
                <a:spcPts val="1600"/>
              </a:spcBef>
              <a:spcAft>
                <a:spcPts val="0"/>
              </a:spcAft>
              <a:buClr>
                <a:srgbClr val="434343"/>
              </a:buClr>
              <a:buSzPts val="1200"/>
              <a:buChar char="■"/>
              <a:defRPr sz="1200">
                <a:solidFill>
                  <a:srgbClr val="434343"/>
                </a:solidFill>
              </a:defRPr>
            </a:lvl6pPr>
            <a:lvl7pPr indent="-304800" lvl="6" marL="3200400">
              <a:spcBef>
                <a:spcPts val="1600"/>
              </a:spcBef>
              <a:spcAft>
                <a:spcPts val="0"/>
              </a:spcAft>
              <a:buClr>
                <a:srgbClr val="434343"/>
              </a:buClr>
              <a:buSzPts val="1200"/>
              <a:buChar char="●"/>
              <a:defRPr sz="1200">
                <a:solidFill>
                  <a:srgbClr val="434343"/>
                </a:solidFill>
              </a:defRPr>
            </a:lvl7pPr>
            <a:lvl8pPr indent="-304800" lvl="7" marL="3657600">
              <a:spcBef>
                <a:spcPts val="1600"/>
              </a:spcBef>
              <a:spcAft>
                <a:spcPts val="0"/>
              </a:spcAft>
              <a:buClr>
                <a:srgbClr val="434343"/>
              </a:buClr>
              <a:buSzPts val="1200"/>
              <a:buChar char="○"/>
              <a:defRPr sz="1200">
                <a:solidFill>
                  <a:srgbClr val="434343"/>
                </a:solidFill>
              </a:defRPr>
            </a:lvl8pPr>
            <a:lvl9pPr indent="-304800" lvl="8" marL="4114800">
              <a:spcBef>
                <a:spcPts val="1600"/>
              </a:spcBef>
              <a:spcAft>
                <a:spcPts val="1600"/>
              </a:spcAft>
              <a:buClr>
                <a:srgbClr val="434343"/>
              </a:buClr>
              <a:buSzPts val="1200"/>
              <a:buChar char="■"/>
              <a:defRPr sz="1200">
                <a:solidFill>
                  <a:srgbClr val="434343"/>
                </a:solidFill>
              </a:defRPr>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sz="1400">
                <a:solidFill>
                  <a:srgbClr val="434343"/>
                </a:solidFill>
              </a:defRPr>
            </a:lvl1pPr>
            <a:lvl2pPr indent="-304800" lvl="1" marL="914400">
              <a:spcBef>
                <a:spcPts val="1600"/>
              </a:spcBef>
              <a:spcAft>
                <a:spcPts val="0"/>
              </a:spcAft>
              <a:buClr>
                <a:srgbClr val="434343"/>
              </a:buClr>
              <a:buSzPts val="1200"/>
              <a:buChar char="○"/>
              <a:defRPr sz="1200">
                <a:solidFill>
                  <a:srgbClr val="434343"/>
                </a:solidFill>
              </a:defRPr>
            </a:lvl2pPr>
            <a:lvl3pPr indent="-304800" lvl="2" marL="1371600">
              <a:spcBef>
                <a:spcPts val="1600"/>
              </a:spcBef>
              <a:spcAft>
                <a:spcPts val="0"/>
              </a:spcAft>
              <a:buClr>
                <a:srgbClr val="434343"/>
              </a:buClr>
              <a:buSzPts val="1200"/>
              <a:buChar char="■"/>
              <a:defRPr sz="1200">
                <a:solidFill>
                  <a:srgbClr val="434343"/>
                </a:solidFill>
              </a:defRPr>
            </a:lvl3pPr>
            <a:lvl4pPr indent="-304800" lvl="3" marL="1828800">
              <a:spcBef>
                <a:spcPts val="1600"/>
              </a:spcBef>
              <a:spcAft>
                <a:spcPts val="0"/>
              </a:spcAft>
              <a:buClr>
                <a:srgbClr val="434343"/>
              </a:buClr>
              <a:buSzPts val="1200"/>
              <a:buChar char="●"/>
              <a:defRPr sz="1200">
                <a:solidFill>
                  <a:srgbClr val="434343"/>
                </a:solidFill>
              </a:defRPr>
            </a:lvl4pPr>
            <a:lvl5pPr indent="-304800" lvl="4" marL="2286000">
              <a:spcBef>
                <a:spcPts val="1600"/>
              </a:spcBef>
              <a:spcAft>
                <a:spcPts val="0"/>
              </a:spcAft>
              <a:buClr>
                <a:srgbClr val="434343"/>
              </a:buClr>
              <a:buSzPts val="1200"/>
              <a:buChar char="○"/>
              <a:defRPr sz="1200">
                <a:solidFill>
                  <a:srgbClr val="434343"/>
                </a:solidFill>
              </a:defRPr>
            </a:lvl5pPr>
            <a:lvl6pPr indent="-304800" lvl="5" marL="2743200">
              <a:spcBef>
                <a:spcPts val="1600"/>
              </a:spcBef>
              <a:spcAft>
                <a:spcPts val="0"/>
              </a:spcAft>
              <a:buClr>
                <a:srgbClr val="434343"/>
              </a:buClr>
              <a:buSzPts val="1200"/>
              <a:buChar char="■"/>
              <a:defRPr sz="1200">
                <a:solidFill>
                  <a:srgbClr val="434343"/>
                </a:solidFill>
              </a:defRPr>
            </a:lvl6pPr>
            <a:lvl7pPr indent="-304800" lvl="6" marL="3200400">
              <a:spcBef>
                <a:spcPts val="1600"/>
              </a:spcBef>
              <a:spcAft>
                <a:spcPts val="0"/>
              </a:spcAft>
              <a:buClr>
                <a:srgbClr val="434343"/>
              </a:buClr>
              <a:buSzPts val="1200"/>
              <a:buChar char="●"/>
              <a:defRPr sz="1200">
                <a:solidFill>
                  <a:srgbClr val="434343"/>
                </a:solidFill>
              </a:defRPr>
            </a:lvl7pPr>
            <a:lvl8pPr indent="-304800" lvl="7" marL="3657600">
              <a:spcBef>
                <a:spcPts val="1600"/>
              </a:spcBef>
              <a:spcAft>
                <a:spcPts val="0"/>
              </a:spcAft>
              <a:buClr>
                <a:srgbClr val="434343"/>
              </a:buClr>
              <a:buSzPts val="1200"/>
              <a:buChar char="○"/>
              <a:defRPr sz="1200">
                <a:solidFill>
                  <a:srgbClr val="434343"/>
                </a:solidFill>
              </a:defRPr>
            </a:lvl8pPr>
            <a:lvl9pPr indent="-304800" lvl="8" marL="4114800">
              <a:spcBef>
                <a:spcPts val="1600"/>
              </a:spcBef>
              <a:spcAft>
                <a:spcPts val="1600"/>
              </a:spcAft>
              <a:buClr>
                <a:srgbClr val="434343"/>
              </a:buClr>
              <a:buSzPts val="1200"/>
              <a:buChar char="■"/>
              <a:defRPr sz="1200">
                <a:solidFill>
                  <a:srgbClr val="434343"/>
                </a:solidFill>
              </a:defRPr>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Char char="●"/>
              <a:defRPr sz="1200">
                <a:solidFill>
                  <a:srgbClr val="434343"/>
                </a:solidFill>
              </a:defRPr>
            </a:lvl1pPr>
            <a:lvl2pPr indent="-304800" lvl="1" marL="914400">
              <a:spcBef>
                <a:spcPts val="1600"/>
              </a:spcBef>
              <a:spcAft>
                <a:spcPts val="0"/>
              </a:spcAft>
              <a:buClr>
                <a:srgbClr val="434343"/>
              </a:buClr>
              <a:buSzPts val="1200"/>
              <a:buChar char="○"/>
              <a:defRPr sz="1200">
                <a:solidFill>
                  <a:srgbClr val="434343"/>
                </a:solidFill>
              </a:defRPr>
            </a:lvl2pPr>
            <a:lvl3pPr indent="-304800" lvl="2" marL="1371600">
              <a:spcBef>
                <a:spcPts val="1600"/>
              </a:spcBef>
              <a:spcAft>
                <a:spcPts val="0"/>
              </a:spcAft>
              <a:buClr>
                <a:srgbClr val="434343"/>
              </a:buClr>
              <a:buSzPts val="1200"/>
              <a:buChar char="■"/>
              <a:defRPr sz="1200">
                <a:solidFill>
                  <a:srgbClr val="434343"/>
                </a:solidFill>
              </a:defRPr>
            </a:lvl3pPr>
            <a:lvl4pPr indent="-304800" lvl="3" marL="1828800">
              <a:spcBef>
                <a:spcPts val="1600"/>
              </a:spcBef>
              <a:spcAft>
                <a:spcPts val="0"/>
              </a:spcAft>
              <a:buClr>
                <a:srgbClr val="434343"/>
              </a:buClr>
              <a:buSzPts val="1200"/>
              <a:buChar char="●"/>
              <a:defRPr sz="1200">
                <a:solidFill>
                  <a:srgbClr val="434343"/>
                </a:solidFill>
              </a:defRPr>
            </a:lvl4pPr>
            <a:lvl5pPr indent="-304800" lvl="4" marL="2286000">
              <a:spcBef>
                <a:spcPts val="1600"/>
              </a:spcBef>
              <a:spcAft>
                <a:spcPts val="0"/>
              </a:spcAft>
              <a:buClr>
                <a:srgbClr val="434343"/>
              </a:buClr>
              <a:buSzPts val="1200"/>
              <a:buChar char="○"/>
              <a:defRPr sz="1200">
                <a:solidFill>
                  <a:srgbClr val="434343"/>
                </a:solidFill>
              </a:defRPr>
            </a:lvl5pPr>
            <a:lvl6pPr indent="-304800" lvl="5" marL="2743200">
              <a:spcBef>
                <a:spcPts val="1600"/>
              </a:spcBef>
              <a:spcAft>
                <a:spcPts val="0"/>
              </a:spcAft>
              <a:buClr>
                <a:srgbClr val="434343"/>
              </a:buClr>
              <a:buSzPts val="1200"/>
              <a:buChar char="■"/>
              <a:defRPr sz="1200">
                <a:solidFill>
                  <a:srgbClr val="434343"/>
                </a:solidFill>
              </a:defRPr>
            </a:lvl6pPr>
            <a:lvl7pPr indent="-304800" lvl="6" marL="3200400">
              <a:spcBef>
                <a:spcPts val="1600"/>
              </a:spcBef>
              <a:spcAft>
                <a:spcPts val="0"/>
              </a:spcAft>
              <a:buClr>
                <a:srgbClr val="434343"/>
              </a:buClr>
              <a:buSzPts val="1200"/>
              <a:buChar char="●"/>
              <a:defRPr sz="1200">
                <a:solidFill>
                  <a:srgbClr val="434343"/>
                </a:solidFill>
              </a:defRPr>
            </a:lvl7pPr>
            <a:lvl8pPr indent="-304800" lvl="7" marL="3657600">
              <a:spcBef>
                <a:spcPts val="1600"/>
              </a:spcBef>
              <a:spcAft>
                <a:spcPts val="0"/>
              </a:spcAft>
              <a:buClr>
                <a:srgbClr val="434343"/>
              </a:buClr>
              <a:buSzPts val="1200"/>
              <a:buChar char="○"/>
              <a:defRPr sz="1200">
                <a:solidFill>
                  <a:srgbClr val="434343"/>
                </a:solidFill>
              </a:defRPr>
            </a:lvl8pPr>
            <a:lvl9pPr indent="-304800" lvl="8" marL="4114800">
              <a:spcBef>
                <a:spcPts val="1600"/>
              </a:spcBef>
              <a:spcAft>
                <a:spcPts val="1600"/>
              </a:spcAft>
              <a:buClr>
                <a:srgbClr val="434343"/>
              </a:buClr>
              <a:buSzPts val="1200"/>
              <a:buChar char="■"/>
              <a:defRPr sz="1200">
                <a:solidFill>
                  <a:srgbClr val="434343"/>
                </a:solidFill>
              </a:defRPr>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witter.com/iconfinder/status/472014218267742208" TargetMode="External"/><Relationship Id="rId4" Type="http://schemas.openxmlformats.org/officeDocument/2006/relationships/hyperlink" Target="https://twitter.com/iconfinder/status/472014218267742208" TargetMode="External"/><Relationship Id="rId5" Type="http://schemas.openxmlformats.org/officeDocument/2006/relationships/hyperlink" Target="https://twitter.com/iconfinder/status/472014218267742208"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www.xerox.com/en-us/insights/user-interface-examples"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s://en.wikipedia.org/wiki/User_experience_desig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hyperlink" Target="https://i.pinimg.com/originals/a0/59/70/a059704175f2eafb7df658f2af803ccc.jp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0" Type="http://schemas.openxmlformats.org/officeDocument/2006/relationships/hyperlink" Target="http://slideplayer.com/slide/6667012/" TargetMode="External"/><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16.jpg"/><Relationship Id="rId9" Type="http://schemas.openxmlformats.org/officeDocument/2006/relationships/image" Target="../media/image19.png"/><Relationship Id="rId5" Type="http://schemas.openxmlformats.org/officeDocument/2006/relationships/image" Target="../media/image4.jp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2.jpg"/><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esignschool.canva.com/blog/hidden-meanings-behind-50-worlds-recognizable-logos/" TargetMode="External"/><Relationship Id="rId4" Type="http://schemas.openxmlformats.org/officeDocument/2006/relationships/hyperlink" Target="http://imgur.com/gallery/stXI7ed" TargetMode="External"/><Relationship Id="rId5"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ocial.cs.uiuc.edu/class/cs465/lectures/lofidelity.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6.jpg"/><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hyperlink" Target="https://drive.google.com/file/d/1aAMJmS1Ro1MYGirUdVU1_W7xbwgi1OW9/view?usp=sharing" TargetMode="External"/><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social.cs.uiuc.edu/class/cs465/lectures/lofidelity.pdf" TargetMode="Externa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ocial.cs.uiuc.edu/class/cs465/lectures/lofidelity.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hyperlink" Target="http://csfieldguide.org.nz/en/chapters/human-computer-interaction.html" TargetMode="External"/><Relationship Id="rId4" Type="http://schemas.openxmlformats.org/officeDocument/2006/relationships/hyperlink" Target="https://vimeo.com/186668687"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s://www.cs.washington.edu/research/hci" TargetMode="External"/><Relationship Id="rId4" Type="http://schemas.openxmlformats.org/officeDocument/2006/relationships/hyperlink" Target="https://www.hcde.washington.edu/" TargetMode="External"/><Relationship Id="rId5" Type="http://schemas.openxmlformats.org/officeDocument/2006/relationships/hyperlink" Target="http://dub.washington.edu/" TargetMode="External"/><Relationship Id="rId6" Type="http://schemas.openxmlformats.org/officeDocument/2006/relationships/hyperlink" Target="https://docs.google.com/presentation/d/1pGFrCpPfriZe72KRkYr0SwP0-1YFRwEIJTOuvNJxv0g/edit#slide=id.g449b4098cb_11_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www.huffingtonpost.com/2013/02/11/walter-cronkite-21st-century-home-office_n_2663609.html?utm_hp_ref=fb&amp;src=sp&amp;comm_ref=false" TargetMode="Externa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2.jpg"/></Relationships>
</file>

<file path=ppt/slides/_rels/slide5.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hyperlink" Target="https://www.pinterest.com/pin/459015386994744337/" TargetMode="External"/><Relationship Id="rId9" Type="http://schemas.openxmlformats.org/officeDocument/2006/relationships/image" Target="../media/image12.png"/><Relationship Id="rId5" Type="http://schemas.openxmlformats.org/officeDocument/2006/relationships/hyperlink" Target="https://www.reddit.com/r/funny/comments/12hka8/biggest_design_flaw_in_history_pisses_me_off/" TargetMode="External"/><Relationship Id="rId6" Type="http://schemas.openxmlformats.org/officeDocument/2006/relationships/hyperlink" Target="https://upload.wikimedia.org/wikipedia/commons/8/86/SanDisk_Cruzer_Micro.png" TargetMode="External"/><Relationship Id="rId7" Type="http://schemas.openxmlformats.org/officeDocument/2006/relationships/hyperlink" Target="https://www.treehugger.com/environmental-policy/india-plant-2-billion-trees-along-its-highways.html" TargetMode="External"/><Relationship Id="rId8" Type="http://schemas.openxmlformats.org/officeDocument/2006/relationships/hyperlink" Target="https://www.quora.com/What-are-some-examples-of-bad-design-you-have-see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hyperlink" Target="https://imagesvc.timeincapp.com/v3/mm/image?url=https://timedotcom.files.wordpress.com/2018/01/hawaii-missile-alert.jpg&amp;w=700&amp;q=8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www.extremetech.com/extreme/262166-hawaiis-missile-scare-driven-terrible-ui-fcc-launches-investigation"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www.cracked.com/article_19776_6-disasters-caused-by-poorly-designed-user-interfaces.html" TargetMode="External"/><Relationship Id="rId4" Type="http://schemas.openxmlformats.org/officeDocument/2006/relationships/hyperlink" Target="https://www.extremetech.com/extreme/262166-hawaiis-missile-scare-driven-terrible-ui-fcc-launches-investigation" TargetMode="External"/><Relationship Id="rId5"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csfieldguide.org.nz/en/chapters/human-computer-interaction.html" TargetMode="External"/><Relationship Id="rId4" Type="http://schemas.openxmlformats.org/officeDocument/2006/relationships/hyperlink" Target="https://vimeo.com/186668687" TargetMode="External"/><Relationship Id="rId5" Type="http://schemas.openxmlformats.org/officeDocument/2006/relationships/hyperlink" Target="https://vimeo.com/186668687#t=10s" TargetMode="External"/><Relationship Id="rId6"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a:t>
            </a:r>
            <a:br>
              <a:rPr lang="en"/>
            </a:br>
            <a:r>
              <a:rPr lang="en"/>
              <a:t>Human Computer Interaction</a:t>
            </a:r>
            <a:endParaRPr/>
          </a:p>
        </p:txBody>
      </p:sp>
      <p:sp>
        <p:nvSpPr>
          <p:cNvPr id="71" name="Google Shape;71;p15"/>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Lauren Bricker</a:t>
            </a:r>
            <a:endParaRPr/>
          </a:p>
          <a:p>
            <a:pPr indent="0" lvl="0" marL="0" rtl="0" algn="l">
              <a:spcBef>
                <a:spcPts val="0"/>
              </a:spcBef>
              <a:spcAft>
                <a:spcPts val="0"/>
              </a:spcAft>
              <a:buNone/>
            </a:pPr>
            <a:r>
              <a:rPr lang="en"/>
              <a:t>bricker@cs.washington.edu</a:t>
            </a:r>
            <a:endParaRPr/>
          </a:p>
        </p:txBody>
      </p:sp>
      <p:sp>
        <p:nvSpPr>
          <p:cNvPr id="72" name="Google Shape;72;p15"/>
          <p:cNvSpPr txBox="1"/>
          <p:nvPr/>
        </p:nvSpPr>
        <p:spPr>
          <a:xfrm>
            <a:off x="75350" y="4756825"/>
            <a:ext cx="7005300" cy="31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100">
                <a:solidFill>
                  <a:srgbClr val="FFFFFF"/>
                </a:solidFill>
              </a:rPr>
              <a:t>source:</a:t>
            </a:r>
            <a:r>
              <a:rPr lang="en" sz="1100">
                <a:solidFill>
                  <a:srgbClr val="FFFFFF"/>
                </a:solidFill>
                <a:uFill>
                  <a:noFill/>
                </a:uFill>
                <a:hlinkClick r:id="rId3"/>
              </a:rPr>
              <a:t> </a:t>
            </a:r>
            <a:r>
              <a:rPr lang="en" sz="1100" u="sng">
                <a:solidFill>
                  <a:schemeClr val="hlink"/>
                </a:solidFill>
                <a:hlinkClick r:id="rId4"/>
              </a:rPr>
              <a:t>https://twitter.com/iconfinder/status/472014218267742208</a:t>
            </a:r>
            <a:endParaRPr sz="1100" u="sng">
              <a:solidFill>
                <a:schemeClr val="hlink"/>
              </a:solidFill>
              <a:hlinkClick r:id="rId5"/>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73" name="Google Shape;73;p15"/>
          <p:cNvSpPr/>
          <p:nvPr/>
        </p:nvSpPr>
        <p:spPr>
          <a:xfrm>
            <a:off x="5671444" y="1696258"/>
            <a:ext cx="3329400" cy="3329400"/>
          </a:xfrm>
          <a:prstGeom prst="ellipse">
            <a:avLst/>
          </a:prstGeom>
          <a:solidFill>
            <a:srgbClr val="B4A7D6"/>
          </a:solidFill>
          <a:ln cap="flat" cmpd="sng" w="9525">
            <a:solidFill>
              <a:schemeClr val="dk2"/>
            </a:solidFill>
            <a:prstDash val="solid"/>
            <a:round/>
            <a:headEnd len="sm" w="sm" type="none"/>
            <a:tailEnd len="sm" w="sm" type="none"/>
          </a:ln>
          <a:effectLst>
            <a:outerShdw blurRad="57150" rotWithShape="0" algn="bl" dir="2880000" dist="1619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EFEFEF"/>
                </a:solidFill>
              </a:rPr>
              <a:t>A USER INTERFACE IS LIKE A JOKE. IF YOU HAVE TO EXPLAIN IT, IT’S NOT THAT GOOD</a:t>
            </a:r>
            <a:endParaRPr b="1" sz="2200">
              <a:solidFill>
                <a:srgbClr val="EFEFEF"/>
              </a:solidFill>
            </a:endParaRPr>
          </a:p>
        </p:txBody>
      </p:sp>
      <p:sp>
        <p:nvSpPr>
          <p:cNvPr id="74" name="Google Shape;74;p15"/>
          <p:cNvSpPr txBox="1"/>
          <p:nvPr/>
        </p:nvSpPr>
        <p:spPr>
          <a:xfrm>
            <a:off x="519275" y="2685600"/>
            <a:ext cx="4657200" cy="19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D9D9D9"/>
                </a:solidFill>
                <a:latin typeface="Source Sans Pro"/>
                <a:ea typeface="Source Sans Pro"/>
                <a:cs typeface="Source Sans Pro"/>
                <a:sym typeface="Source Sans Pro"/>
              </a:rPr>
              <a:t>As you come into class</a:t>
            </a:r>
            <a:endParaRPr sz="2400">
              <a:solidFill>
                <a:srgbClr val="D9D9D9"/>
              </a:solidFill>
              <a:latin typeface="Source Sans Pro"/>
              <a:ea typeface="Source Sans Pro"/>
              <a:cs typeface="Source Sans Pro"/>
              <a:sym typeface="Source Sans Pro"/>
            </a:endParaRPr>
          </a:p>
          <a:p>
            <a:pPr indent="-355600" lvl="0" marL="457200" rtl="0" algn="l">
              <a:spcBef>
                <a:spcPts val="0"/>
              </a:spcBef>
              <a:spcAft>
                <a:spcPts val="0"/>
              </a:spcAft>
              <a:buClr>
                <a:srgbClr val="D9D9D9"/>
              </a:buClr>
              <a:buSzPts val="2000"/>
              <a:buFont typeface="Source Sans Pro"/>
              <a:buChar char="●"/>
            </a:pPr>
            <a:r>
              <a:rPr lang="en" sz="2000">
                <a:solidFill>
                  <a:srgbClr val="D9D9D9"/>
                </a:solidFill>
                <a:latin typeface="Source Sans Pro"/>
                <a:ea typeface="Source Sans Pro"/>
                <a:cs typeface="Source Sans Pro"/>
                <a:sym typeface="Source Sans Pro"/>
              </a:rPr>
              <a:t>In pairs work on the “Determine the User” side of the worksheet</a:t>
            </a:r>
            <a:endParaRPr sz="2000">
              <a:solidFill>
                <a:srgbClr val="D9D9D9"/>
              </a:solidFill>
              <a:latin typeface="Source Sans Pro"/>
              <a:ea typeface="Source Sans Pro"/>
              <a:cs typeface="Source Sans Pro"/>
              <a:sym typeface="Source Sans Pro"/>
            </a:endParaRPr>
          </a:p>
          <a:p>
            <a:pPr indent="-355600" lvl="0" marL="457200" rtl="0" algn="l">
              <a:spcBef>
                <a:spcPts val="0"/>
              </a:spcBef>
              <a:spcAft>
                <a:spcPts val="0"/>
              </a:spcAft>
              <a:buClr>
                <a:srgbClr val="D9D9D9"/>
              </a:buClr>
              <a:buSzPts val="2000"/>
              <a:buFont typeface="Source Sans Pro"/>
              <a:buChar char="●"/>
            </a:pPr>
            <a:r>
              <a:rPr lang="en" sz="2000">
                <a:solidFill>
                  <a:srgbClr val="D9D9D9"/>
                </a:solidFill>
                <a:latin typeface="Source Sans Pro"/>
                <a:ea typeface="Source Sans Pro"/>
                <a:cs typeface="Source Sans Pro"/>
                <a:sym typeface="Source Sans Pro"/>
              </a:rPr>
              <a:t>If you get done work on the Critiquing Designs side of the </a:t>
            </a:r>
            <a:r>
              <a:rPr lang="en" sz="2000">
                <a:solidFill>
                  <a:srgbClr val="D9D9D9"/>
                </a:solidFill>
                <a:latin typeface="Source Sans Pro"/>
                <a:ea typeface="Source Sans Pro"/>
                <a:cs typeface="Source Sans Pro"/>
                <a:sym typeface="Source Sans Pro"/>
              </a:rPr>
              <a:t>worksheet</a:t>
            </a:r>
            <a:endParaRPr sz="2000">
              <a:solidFill>
                <a:srgbClr val="D9D9D9"/>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type="ctrTitle"/>
          </p:nvPr>
        </p:nvSpPr>
        <p:spPr>
          <a:xfrm>
            <a:off x="640899" y="3348021"/>
            <a:ext cx="6858000" cy="8961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solidFill>
                  <a:srgbClr val="434343"/>
                </a:solidFill>
              </a:rPr>
              <a:t>What is HCI? </a:t>
            </a:r>
            <a:endParaRPr>
              <a:solidFill>
                <a:srgbClr val="434343"/>
              </a:solidFill>
            </a:endParaRPr>
          </a:p>
        </p:txBody>
      </p:sp>
      <p:sp>
        <p:nvSpPr>
          <p:cNvPr id="148" name="Google Shape;148;p24"/>
          <p:cNvSpPr txBox="1"/>
          <p:nvPr>
            <p:ph idx="1" type="subTitle"/>
          </p:nvPr>
        </p:nvSpPr>
        <p:spPr>
          <a:xfrm>
            <a:off x="640899" y="2872409"/>
            <a:ext cx="6858000" cy="463500"/>
          </a:xfrm>
          <a:prstGeom prst="rect">
            <a:avLst/>
          </a:prstGeom>
        </p:spPr>
        <p:txBody>
          <a:bodyPr anchorCtr="0" anchor="b" bIns="34275" lIns="68575" spcFirstLastPara="1" rIns="68575" wrap="square" tIns="34275">
            <a:noAutofit/>
          </a:bodyPr>
          <a:lstStyle/>
          <a:p>
            <a:pPr indent="0" lvl="0" marL="0" rtl="0" algn="l">
              <a:spcBef>
                <a:spcPts val="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HCI is…</a:t>
            </a:r>
            <a:endParaRPr/>
          </a:p>
        </p:txBody>
      </p:sp>
      <p:sp>
        <p:nvSpPr>
          <p:cNvPr id="155" name="Google Shape;155;p25"/>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12700" lvl="0" marL="127000" rtl="0" algn="l">
              <a:lnSpc>
                <a:spcPct val="90000"/>
              </a:lnSpc>
              <a:spcBef>
                <a:spcPts val="0"/>
              </a:spcBef>
              <a:spcAft>
                <a:spcPts val="1600"/>
              </a:spcAft>
              <a:buClr>
                <a:srgbClr val="EDEDED"/>
              </a:buClr>
              <a:buSzPts val="1800"/>
              <a:buNone/>
            </a:pPr>
            <a:r>
              <a:t/>
            </a:r>
            <a:endParaRPr sz="1100">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HCI is… </a:t>
            </a:r>
            <a:r>
              <a:rPr lang="en" sz="3200"/>
              <a:t>Human-Computer Interaction</a:t>
            </a:r>
            <a:endParaRPr/>
          </a:p>
        </p:txBody>
      </p:sp>
      <p:sp>
        <p:nvSpPr>
          <p:cNvPr id="162" name="Google Shape;162;p26"/>
          <p:cNvSpPr txBox="1"/>
          <p:nvPr>
            <p:ph idx="1" type="body"/>
          </p:nvPr>
        </p:nvSpPr>
        <p:spPr>
          <a:xfrm>
            <a:off x="311700" y="1152475"/>
            <a:ext cx="4905300" cy="3416400"/>
          </a:xfrm>
          <a:prstGeom prst="rect">
            <a:avLst/>
          </a:prstGeom>
          <a:noFill/>
          <a:ln>
            <a:noFill/>
          </a:ln>
        </p:spPr>
        <p:txBody>
          <a:bodyPr anchorCtr="0" anchor="t" bIns="34275" lIns="68575" spcFirstLastPara="1" rIns="68575" wrap="square" tIns="34275">
            <a:noAutofit/>
          </a:bodyPr>
          <a:lstStyle/>
          <a:p>
            <a:pPr indent="-355600" lvl="0" marL="457200" rtl="0" algn="l">
              <a:lnSpc>
                <a:spcPct val="100000"/>
              </a:lnSpc>
              <a:spcBef>
                <a:spcPts val="0"/>
              </a:spcBef>
              <a:spcAft>
                <a:spcPts val="0"/>
              </a:spcAft>
              <a:buSzPts val="2000"/>
              <a:buChar char="●"/>
            </a:pPr>
            <a:r>
              <a:rPr lang="en" sz="2000"/>
              <a:t>Human</a:t>
            </a:r>
            <a:endParaRPr sz="2000"/>
          </a:p>
          <a:p>
            <a:pPr indent="-355600" lvl="1" marL="914400" rtl="0" algn="l">
              <a:lnSpc>
                <a:spcPct val="100000"/>
              </a:lnSpc>
              <a:spcBef>
                <a:spcPts val="0"/>
              </a:spcBef>
              <a:spcAft>
                <a:spcPts val="0"/>
              </a:spcAft>
              <a:buSzPts val="2000"/>
              <a:buChar char="○"/>
            </a:pPr>
            <a:r>
              <a:rPr lang="en" sz="2000"/>
              <a:t>The end-user or users of a program</a:t>
            </a:r>
            <a:endParaRPr sz="2000"/>
          </a:p>
          <a:p>
            <a:pPr indent="-355600" lvl="0" marL="457200" rtl="0" algn="l">
              <a:lnSpc>
                <a:spcPct val="100000"/>
              </a:lnSpc>
              <a:spcBef>
                <a:spcPts val="0"/>
              </a:spcBef>
              <a:spcAft>
                <a:spcPts val="0"/>
              </a:spcAft>
              <a:buSzPts val="2000"/>
              <a:buChar char="●"/>
            </a:pPr>
            <a:r>
              <a:rPr lang="en" sz="2000"/>
              <a:t>Computer</a:t>
            </a:r>
            <a:endParaRPr sz="2000"/>
          </a:p>
          <a:p>
            <a:pPr indent="-355600" lvl="1" marL="914400" rtl="0" algn="l">
              <a:lnSpc>
                <a:spcPct val="100000"/>
              </a:lnSpc>
              <a:spcBef>
                <a:spcPts val="0"/>
              </a:spcBef>
              <a:spcAft>
                <a:spcPts val="0"/>
              </a:spcAft>
              <a:buSzPts val="2000"/>
              <a:buChar char="○"/>
            </a:pPr>
            <a:r>
              <a:rPr lang="en" sz="2000"/>
              <a:t>The machine (machines or client/server), or devices the program runs on</a:t>
            </a:r>
            <a:endParaRPr sz="2000"/>
          </a:p>
          <a:p>
            <a:pPr indent="-355600" lvl="0" marL="457200" rtl="0" algn="l">
              <a:lnSpc>
                <a:spcPct val="100000"/>
              </a:lnSpc>
              <a:spcBef>
                <a:spcPts val="0"/>
              </a:spcBef>
              <a:spcAft>
                <a:spcPts val="0"/>
              </a:spcAft>
              <a:buSzPts val="2000"/>
              <a:buChar char="●"/>
            </a:pPr>
            <a:r>
              <a:rPr lang="en" sz="2000"/>
              <a:t>Interaction</a:t>
            </a:r>
            <a:endParaRPr sz="2000"/>
          </a:p>
          <a:p>
            <a:pPr indent="-355600" lvl="1" marL="914400" rtl="0" algn="l">
              <a:lnSpc>
                <a:spcPct val="100000"/>
              </a:lnSpc>
              <a:spcBef>
                <a:spcPts val="0"/>
              </a:spcBef>
              <a:spcAft>
                <a:spcPts val="0"/>
              </a:spcAft>
              <a:buSzPts val="2000"/>
              <a:buChar char="○"/>
            </a:pPr>
            <a:r>
              <a:rPr lang="en" sz="2000"/>
              <a:t>The user tells the computer what they want</a:t>
            </a:r>
            <a:endParaRPr sz="2000"/>
          </a:p>
          <a:p>
            <a:pPr indent="-355600" lvl="1" marL="914400" rtl="0" algn="l">
              <a:lnSpc>
                <a:spcPct val="100000"/>
              </a:lnSpc>
              <a:spcBef>
                <a:spcPts val="0"/>
              </a:spcBef>
              <a:spcAft>
                <a:spcPts val="0"/>
              </a:spcAft>
              <a:buSzPts val="2000"/>
              <a:buChar char="○"/>
            </a:pPr>
            <a:r>
              <a:rPr lang="en" sz="2000"/>
              <a:t>The computer communicates results</a:t>
            </a:r>
            <a:endParaRPr sz="2000"/>
          </a:p>
        </p:txBody>
      </p:sp>
      <p:sp>
        <p:nvSpPr>
          <p:cNvPr id="163" name="Google Shape;163;p26"/>
          <p:cNvSpPr txBox="1"/>
          <p:nvPr/>
        </p:nvSpPr>
        <p:spPr>
          <a:xfrm>
            <a:off x="228600" y="4743450"/>
            <a:ext cx="360045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1400"/>
              <a:buFont typeface="Arial"/>
              <a:buNone/>
            </a:pPr>
            <a:r>
              <a:rPr b="0" lang="en" sz="1400">
                <a:solidFill>
                  <a:schemeClr val="lt1"/>
                </a:solidFill>
                <a:latin typeface="Arial"/>
                <a:ea typeface="Arial"/>
                <a:cs typeface="Arial"/>
                <a:sym typeface="Arial"/>
              </a:rPr>
              <a:t>James Landay, (ex UW-CSE, now Stanford)</a:t>
            </a:r>
            <a:endParaRPr b="0" sz="1400">
              <a:solidFill>
                <a:schemeClr val="lt1"/>
              </a:solidFill>
              <a:latin typeface="Arial"/>
              <a:ea typeface="Arial"/>
              <a:cs typeface="Arial"/>
              <a:sym typeface="Arial"/>
            </a:endParaRPr>
          </a:p>
        </p:txBody>
      </p:sp>
      <p:pic>
        <p:nvPicPr>
          <p:cNvPr id="164" name="Google Shape;164;p26"/>
          <p:cNvPicPr preferRelativeResize="0"/>
          <p:nvPr/>
        </p:nvPicPr>
        <p:blipFill rotWithShape="1">
          <a:blip r:embed="rId3">
            <a:alphaModFix/>
          </a:blip>
          <a:srcRect b="18817" l="10343" r="9968" t="0"/>
          <a:stretch/>
        </p:blipFill>
        <p:spPr>
          <a:xfrm>
            <a:off x="5308050" y="1312725"/>
            <a:ext cx="3600450" cy="2751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HCI is… </a:t>
            </a:r>
            <a:r>
              <a:rPr lang="en"/>
              <a:t>User Interfaces (UIs)</a:t>
            </a:r>
            <a:endParaRPr/>
          </a:p>
        </p:txBody>
      </p:sp>
      <p:sp>
        <p:nvSpPr>
          <p:cNvPr id="171" name="Google Shape;171;p27"/>
          <p:cNvSpPr txBox="1"/>
          <p:nvPr>
            <p:ph idx="1" type="body"/>
          </p:nvPr>
        </p:nvSpPr>
        <p:spPr>
          <a:xfrm>
            <a:off x="840000" y="3543300"/>
            <a:ext cx="7675350" cy="1200151"/>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EDEDED"/>
              </a:buClr>
              <a:buSzPts val="2700"/>
              <a:buNone/>
            </a:pPr>
            <a:r>
              <a:rPr lang="en" sz="2700">
                <a:solidFill>
                  <a:srgbClr val="434343"/>
                </a:solidFill>
              </a:rPr>
              <a:t>That part of application that allows people</a:t>
            </a:r>
            <a:endParaRPr sz="1100">
              <a:solidFill>
                <a:srgbClr val="434343"/>
              </a:solidFill>
            </a:endParaRPr>
          </a:p>
          <a:p>
            <a:pPr indent="-266700" lvl="1" marL="628650" rtl="0" algn="l">
              <a:lnSpc>
                <a:spcPct val="90000"/>
              </a:lnSpc>
              <a:spcBef>
                <a:spcPts val="300"/>
              </a:spcBef>
              <a:spcAft>
                <a:spcPts val="0"/>
              </a:spcAft>
              <a:buClr>
                <a:srgbClr val="434343"/>
              </a:buClr>
              <a:buSzPts val="2400"/>
              <a:buChar char="○"/>
            </a:pPr>
            <a:r>
              <a:rPr lang="en" sz="2400">
                <a:solidFill>
                  <a:srgbClr val="434343"/>
                </a:solidFill>
              </a:rPr>
              <a:t>to interact with computer</a:t>
            </a:r>
            <a:endParaRPr sz="1100">
              <a:solidFill>
                <a:srgbClr val="434343"/>
              </a:solidFill>
            </a:endParaRPr>
          </a:p>
          <a:p>
            <a:pPr indent="-266700" lvl="1" marL="628650" rtl="0" algn="l">
              <a:lnSpc>
                <a:spcPct val="90000"/>
              </a:lnSpc>
              <a:spcBef>
                <a:spcPts val="300"/>
              </a:spcBef>
              <a:spcAft>
                <a:spcPts val="1600"/>
              </a:spcAft>
              <a:buClr>
                <a:srgbClr val="434343"/>
              </a:buClr>
              <a:buSzPts val="2400"/>
              <a:buChar char="○"/>
            </a:pPr>
            <a:r>
              <a:rPr lang="en" sz="2400">
                <a:solidFill>
                  <a:srgbClr val="434343"/>
                </a:solidFill>
              </a:rPr>
              <a:t>to carry out their task</a:t>
            </a:r>
            <a:br>
              <a:rPr lang="en" sz="2400">
                <a:solidFill>
                  <a:srgbClr val="434343"/>
                </a:solidFill>
              </a:rPr>
            </a:br>
            <a:endParaRPr sz="2400">
              <a:solidFill>
                <a:srgbClr val="434343"/>
              </a:solidFill>
            </a:endParaRPr>
          </a:p>
        </p:txBody>
      </p:sp>
      <p:sp>
        <p:nvSpPr>
          <p:cNvPr id="172" name="Google Shape;172;p27"/>
          <p:cNvSpPr/>
          <p:nvPr/>
        </p:nvSpPr>
        <p:spPr>
          <a:xfrm>
            <a:off x="114300" y="4865139"/>
            <a:ext cx="542925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1400" u="sng">
                <a:solidFill>
                  <a:schemeClr val="hlink"/>
                </a:solidFill>
                <a:latin typeface="Arial"/>
                <a:ea typeface="Arial"/>
                <a:cs typeface="Arial"/>
                <a:sym typeface="Arial"/>
                <a:hlinkClick r:id="rId3"/>
              </a:rPr>
              <a:t>https://www.xerox.com/en-us/insights/user-interface-examples</a:t>
            </a:r>
            <a:r>
              <a:rPr b="0" lang="en" sz="1400">
                <a:solidFill>
                  <a:schemeClr val="lt1"/>
                </a:solidFill>
                <a:latin typeface="Arial"/>
                <a:ea typeface="Arial"/>
                <a:cs typeface="Arial"/>
                <a:sym typeface="Arial"/>
              </a:rPr>
              <a:t> </a:t>
            </a:r>
            <a:endParaRPr b="0" sz="1400">
              <a:solidFill>
                <a:schemeClr val="lt1"/>
              </a:solidFill>
              <a:latin typeface="Arial"/>
              <a:ea typeface="Arial"/>
              <a:cs typeface="Arial"/>
              <a:sym typeface="Arial"/>
            </a:endParaRPr>
          </a:p>
        </p:txBody>
      </p:sp>
      <p:pic>
        <p:nvPicPr>
          <p:cNvPr id="173" name="Google Shape;173;p27"/>
          <p:cNvPicPr preferRelativeResize="0"/>
          <p:nvPr/>
        </p:nvPicPr>
        <p:blipFill rotWithShape="1">
          <a:blip r:embed="rId4">
            <a:alphaModFix/>
          </a:blip>
          <a:srcRect b="0" l="0" r="0" t="0"/>
          <a:stretch/>
        </p:blipFill>
        <p:spPr>
          <a:xfrm>
            <a:off x="1400175" y="1043935"/>
            <a:ext cx="6343650" cy="23260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HCI is… </a:t>
            </a:r>
            <a:r>
              <a:rPr lang="en"/>
              <a:t>User Experiences (UX)</a:t>
            </a:r>
            <a:endParaRPr sz="1100"/>
          </a:p>
        </p:txBody>
      </p:sp>
      <p:sp>
        <p:nvSpPr>
          <p:cNvPr id="180" name="Google Shape;180;p28"/>
          <p:cNvSpPr txBox="1"/>
          <p:nvPr>
            <p:ph idx="1" type="body"/>
          </p:nvPr>
        </p:nvSpPr>
        <p:spPr>
          <a:xfrm>
            <a:off x="628650" y="1369225"/>
            <a:ext cx="5076600" cy="3263400"/>
          </a:xfrm>
          <a:prstGeom prst="rect">
            <a:avLst/>
          </a:prstGeom>
          <a:noFill/>
          <a:ln>
            <a:noFill/>
          </a:ln>
        </p:spPr>
        <p:txBody>
          <a:bodyPr anchorCtr="0" anchor="t" bIns="34275" lIns="68575" spcFirstLastPara="1" rIns="68575" wrap="square" tIns="34275">
            <a:noAutofit/>
          </a:bodyPr>
          <a:lstStyle/>
          <a:p>
            <a:pPr indent="-381000" lvl="0" marL="457200" rtl="0" algn="l">
              <a:lnSpc>
                <a:spcPct val="90000"/>
              </a:lnSpc>
              <a:spcBef>
                <a:spcPts val="0"/>
              </a:spcBef>
              <a:spcAft>
                <a:spcPts val="0"/>
              </a:spcAft>
              <a:buClr>
                <a:srgbClr val="434343"/>
              </a:buClr>
              <a:buSzPts val="2400"/>
              <a:buChar char="●"/>
            </a:pPr>
            <a:r>
              <a:rPr lang="en" sz="2400">
                <a:solidFill>
                  <a:srgbClr val="434343"/>
                </a:solidFill>
              </a:rPr>
              <a:t>From </a:t>
            </a:r>
            <a:r>
              <a:rPr lang="en" sz="2400" u="sng">
                <a:solidFill>
                  <a:srgbClr val="434343"/>
                </a:solidFill>
                <a:hlinkClick r:id="rId3"/>
              </a:rPr>
              <a:t>Wikipedia</a:t>
            </a:r>
            <a:r>
              <a:rPr lang="en" sz="2400">
                <a:solidFill>
                  <a:srgbClr val="434343"/>
                </a:solidFill>
              </a:rPr>
              <a:t>: “ the process of enhancing user satisfaction with a product by improving the usability, accessibility, and pleasure provided in the interaction with the product”</a:t>
            </a:r>
            <a:endParaRPr sz="1100">
              <a:solidFill>
                <a:srgbClr val="434343"/>
              </a:solidFill>
            </a:endParaRPr>
          </a:p>
          <a:p>
            <a:pPr indent="-381000" lvl="0" marL="457200" rtl="0" algn="l">
              <a:lnSpc>
                <a:spcPct val="90000"/>
              </a:lnSpc>
              <a:spcBef>
                <a:spcPts val="0"/>
              </a:spcBef>
              <a:spcAft>
                <a:spcPts val="0"/>
              </a:spcAft>
              <a:buClr>
                <a:srgbClr val="434343"/>
              </a:buClr>
              <a:buSzPts val="2400"/>
              <a:buChar char="●"/>
            </a:pPr>
            <a:r>
              <a:rPr lang="en" sz="2400">
                <a:solidFill>
                  <a:srgbClr val="434343"/>
                </a:solidFill>
              </a:rPr>
              <a:t>Need to understand all three parts of the “Human-Computer-Task” triangle</a:t>
            </a:r>
            <a:endParaRPr sz="2400">
              <a:solidFill>
                <a:srgbClr val="434343"/>
              </a:solidFill>
            </a:endParaRPr>
          </a:p>
        </p:txBody>
      </p:sp>
      <p:sp>
        <p:nvSpPr>
          <p:cNvPr id="181" name="Google Shape;181;p28"/>
          <p:cNvSpPr/>
          <p:nvPr/>
        </p:nvSpPr>
        <p:spPr>
          <a:xfrm>
            <a:off x="6172200" y="1771651"/>
            <a:ext cx="2400300" cy="2069306"/>
          </a:xfrm>
          <a:prstGeom prst="triangle">
            <a:avLst>
              <a:gd fmla="val 50000" name="adj"/>
            </a:avLst>
          </a:prstGeom>
          <a:solidFill>
            <a:srgbClr val="A89EA8"/>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400">
              <a:solidFill>
                <a:srgbClr val="434343"/>
              </a:solidFill>
              <a:latin typeface="Arial"/>
              <a:ea typeface="Arial"/>
              <a:cs typeface="Arial"/>
              <a:sym typeface="Arial"/>
            </a:endParaRPr>
          </a:p>
        </p:txBody>
      </p:sp>
      <p:sp>
        <p:nvSpPr>
          <p:cNvPr id="182" name="Google Shape;182;p28"/>
          <p:cNvSpPr txBox="1"/>
          <p:nvPr/>
        </p:nvSpPr>
        <p:spPr>
          <a:xfrm>
            <a:off x="6715125" y="1485901"/>
            <a:ext cx="1314450" cy="28575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1400"/>
              <a:buFont typeface="Arial"/>
              <a:buNone/>
            </a:pPr>
            <a:r>
              <a:rPr b="1" lang="en" sz="1400">
                <a:solidFill>
                  <a:srgbClr val="434343"/>
                </a:solidFill>
                <a:latin typeface="Arial"/>
                <a:ea typeface="Arial"/>
                <a:cs typeface="Arial"/>
                <a:sym typeface="Arial"/>
              </a:rPr>
              <a:t>Computer</a:t>
            </a:r>
            <a:endParaRPr sz="1100">
              <a:solidFill>
                <a:srgbClr val="434343"/>
              </a:solidFill>
            </a:endParaRPr>
          </a:p>
        </p:txBody>
      </p:sp>
      <p:sp>
        <p:nvSpPr>
          <p:cNvPr id="183" name="Google Shape;183;p28"/>
          <p:cNvSpPr txBox="1"/>
          <p:nvPr/>
        </p:nvSpPr>
        <p:spPr>
          <a:xfrm>
            <a:off x="5572125" y="3886200"/>
            <a:ext cx="1314450" cy="28575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1400"/>
              <a:buFont typeface="Arial"/>
              <a:buNone/>
            </a:pPr>
            <a:r>
              <a:rPr b="1" lang="en" sz="1400">
                <a:solidFill>
                  <a:srgbClr val="434343"/>
                </a:solidFill>
                <a:latin typeface="Arial"/>
                <a:ea typeface="Arial"/>
                <a:cs typeface="Arial"/>
                <a:sym typeface="Arial"/>
              </a:rPr>
              <a:t>Human</a:t>
            </a:r>
            <a:endParaRPr sz="1100">
              <a:solidFill>
                <a:srgbClr val="434343"/>
              </a:solidFill>
            </a:endParaRPr>
          </a:p>
        </p:txBody>
      </p:sp>
      <p:sp>
        <p:nvSpPr>
          <p:cNvPr id="184" name="Google Shape;184;p28"/>
          <p:cNvSpPr txBox="1"/>
          <p:nvPr/>
        </p:nvSpPr>
        <p:spPr>
          <a:xfrm>
            <a:off x="7915275" y="3886200"/>
            <a:ext cx="1314450" cy="28575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1400"/>
              <a:buFont typeface="Arial"/>
              <a:buNone/>
            </a:pPr>
            <a:r>
              <a:rPr b="1" lang="en" sz="1400">
                <a:solidFill>
                  <a:srgbClr val="434343"/>
                </a:solidFill>
                <a:latin typeface="Arial"/>
                <a:ea typeface="Arial"/>
                <a:cs typeface="Arial"/>
                <a:sym typeface="Arial"/>
              </a:rPr>
              <a:t>Task</a:t>
            </a:r>
            <a:endParaRPr sz="1100">
              <a:solidFill>
                <a:srgbClr val="43434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But remember</a:t>
            </a:r>
            <a:endParaRPr/>
          </a:p>
        </p:txBody>
      </p:sp>
      <p:sp>
        <p:nvSpPr>
          <p:cNvPr id="190" name="Google Shape;190;p29"/>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EDEDED"/>
              </a:buClr>
              <a:buSzPts val="3300"/>
              <a:buNone/>
            </a:pPr>
            <a:r>
              <a:rPr lang="en" sz="3300">
                <a:solidFill>
                  <a:srgbClr val="434343"/>
                </a:solidFill>
              </a:rPr>
              <a:t>You</a:t>
            </a:r>
            <a:endParaRPr sz="1100">
              <a:solidFill>
                <a:srgbClr val="434343"/>
              </a:solidFill>
            </a:endParaRPr>
          </a:p>
          <a:p>
            <a:pPr indent="0" lvl="0" marL="0" rtl="0" algn="l">
              <a:lnSpc>
                <a:spcPct val="90000"/>
              </a:lnSpc>
              <a:spcBef>
                <a:spcPts val="600"/>
              </a:spcBef>
              <a:spcAft>
                <a:spcPts val="0"/>
              </a:spcAft>
              <a:buClr>
                <a:srgbClr val="EDEDED"/>
              </a:buClr>
              <a:buSzPts val="3300"/>
              <a:buNone/>
            </a:pPr>
            <a:r>
              <a:rPr lang="en" sz="3300">
                <a:solidFill>
                  <a:srgbClr val="434343"/>
                </a:solidFill>
              </a:rPr>
              <a:t>Are</a:t>
            </a:r>
            <a:endParaRPr sz="1100">
              <a:solidFill>
                <a:srgbClr val="434343"/>
              </a:solidFill>
            </a:endParaRPr>
          </a:p>
          <a:p>
            <a:pPr indent="0" lvl="0" marL="0" rtl="0" algn="l">
              <a:lnSpc>
                <a:spcPct val="90000"/>
              </a:lnSpc>
              <a:spcBef>
                <a:spcPts val="600"/>
              </a:spcBef>
              <a:spcAft>
                <a:spcPts val="0"/>
              </a:spcAft>
              <a:buClr>
                <a:srgbClr val="EDEDED"/>
              </a:buClr>
              <a:buSzPts val="3300"/>
              <a:buNone/>
            </a:pPr>
            <a:r>
              <a:rPr lang="en" sz="3300">
                <a:solidFill>
                  <a:srgbClr val="434343"/>
                </a:solidFill>
              </a:rPr>
              <a:t>Not</a:t>
            </a:r>
            <a:endParaRPr sz="1100">
              <a:solidFill>
                <a:srgbClr val="434343"/>
              </a:solidFill>
            </a:endParaRPr>
          </a:p>
          <a:p>
            <a:pPr indent="0" lvl="0" marL="0" rtl="0" algn="l">
              <a:lnSpc>
                <a:spcPct val="90000"/>
              </a:lnSpc>
              <a:spcBef>
                <a:spcPts val="600"/>
              </a:spcBef>
              <a:spcAft>
                <a:spcPts val="0"/>
              </a:spcAft>
              <a:buClr>
                <a:srgbClr val="EDEDED"/>
              </a:buClr>
              <a:buSzPts val="3300"/>
              <a:buNone/>
            </a:pPr>
            <a:r>
              <a:rPr lang="en" sz="3300">
                <a:solidFill>
                  <a:srgbClr val="434343"/>
                </a:solidFill>
              </a:rPr>
              <a:t>The</a:t>
            </a:r>
            <a:endParaRPr sz="1100">
              <a:solidFill>
                <a:srgbClr val="434343"/>
              </a:solidFill>
            </a:endParaRPr>
          </a:p>
          <a:p>
            <a:pPr indent="0" lvl="0" marL="0" rtl="0" algn="l">
              <a:lnSpc>
                <a:spcPct val="90000"/>
              </a:lnSpc>
              <a:spcBef>
                <a:spcPts val="600"/>
              </a:spcBef>
              <a:spcAft>
                <a:spcPts val="0"/>
              </a:spcAft>
              <a:buClr>
                <a:srgbClr val="EDEDED"/>
              </a:buClr>
              <a:buSzPts val="3300"/>
              <a:buNone/>
            </a:pPr>
            <a:r>
              <a:rPr lang="en" sz="3300">
                <a:solidFill>
                  <a:srgbClr val="434343"/>
                </a:solidFill>
              </a:rPr>
              <a:t>User</a:t>
            </a:r>
            <a:endParaRPr sz="1100">
              <a:solidFill>
                <a:srgbClr val="434343"/>
              </a:solidFill>
            </a:endParaRPr>
          </a:p>
          <a:p>
            <a:pPr indent="0" lvl="0" marL="0" rtl="0" algn="l">
              <a:lnSpc>
                <a:spcPct val="90000"/>
              </a:lnSpc>
              <a:spcBef>
                <a:spcPts val="600"/>
              </a:spcBef>
              <a:spcAft>
                <a:spcPts val="1600"/>
              </a:spcAft>
              <a:buClr>
                <a:srgbClr val="EDEDED"/>
              </a:buClr>
              <a:buSzPts val="3300"/>
              <a:buNone/>
            </a:pPr>
            <a:r>
              <a:rPr lang="en" sz="3300">
                <a:solidFill>
                  <a:srgbClr val="434343"/>
                </a:solidFill>
              </a:rPr>
              <a:t>.</a:t>
            </a:r>
            <a:endParaRPr sz="1100">
              <a:solidFill>
                <a:srgbClr val="434343"/>
              </a:solidFill>
            </a:endParaRPr>
          </a:p>
        </p:txBody>
      </p:sp>
      <p:pic>
        <p:nvPicPr>
          <p:cNvPr id="191" name="Google Shape;191;p29"/>
          <p:cNvPicPr preferRelativeResize="0"/>
          <p:nvPr/>
        </p:nvPicPr>
        <p:blipFill rotWithShape="1">
          <a:blip r:embed="rId3">
            <a:alphaModFix/>
          </a:blip>
          <a:srcRect b="0" l="0" r="0" t="1433"/>
          <a:stretch/>
        </p:blipFill>
        <p:spPr>
          <a:xfrm>
            <a:off x="4914900" y="571500"/>
            <a:ext cx="3257550" cy="41755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HCI is… Important</a:t>
            </a:r>
            <a:endParaRPr/>
          </a:p>
        </p:txBody>
      </p:sp>
      <p:sp>
        <p:nvSpPr>
          <p:cNvPr id="198" name="Google Shape;198;p30"/>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400050" lvl="0" marL="457200" rtl="0" algn="l">
              <a:lnSpc>
                <a:spcPct val="90000"/>
              </a:lnSpc>
              <a:spcBef>
                <a:spcPts val="0"/>
              </a:spcBef>
              <a:spcAft>
                <a:spcPts val="0"/>
              </a:spcAft>
              <a:buClr>
                <a:srgbClr val="434343"/>
              </a:buClr>
              <a:buSzPts val="2700"/>
              <a:buChar char="●"/>
            </a:pPr>
            <a:r>
              <a:rPr lang="en" sz="2700">
                <a:solidFill>
                  <a:srgbClr val="434343"/>
                </a:solidFill>
              </a:rPr>
              <a:t>Bad user interfaces cost</a:t>
            </a:r>
            <a:endParaRPr sz="1100">
              <a:solidFill>
                <a:srgbClr val="434343"/>
              </a:solidFill>
            </a:endParaRPr>
          </a:p>
          <a:p>
            <a:pPr indent="-381000" lvl="1" marL="914400" rtl="0" algn="l">
              <a:lnSpc>
                <a:spcPct val="90000"/>
              </a:lnSpc>
              <a:spcBef>
                <a:spcPts val="0"/>
              </a:spcBef>
              <a:spcAft>
                <a:spcPts val="0"/>
              </a:spcAft>
              <a:buClr>
                <a:srgbClr val="434343"/>
              </a:buClr>
              <a:buSzPts val="2400"/>
              <a:buChar char="○"/>
            </a:pPr>
            <a:r>
              <a:rPr lang="en" sz="2400">
                <a:solidFill>
                  <a:srgbClr val="434343"/>
                </a:solidFill>
              </a:rPr>
              <a:t>money</a:t>
            </a:r>
            <a:endParaRPr sz="1100">
              <a:solidFill>
                <a:srgbClr val="434343"/>
              </a:solidFill>
            </a:endParaRPr>
          </a:p>
          <a:p>
            <a:pPr indent="-361950" lvl="2" marL="1371600" rtl="0" algn="l">
              <a:lnSpc>
                <a:spcPct val="90000"/>
              </a:lnSpc>
              <a:spcBef>
                <a:spcPts val="0"/>
              </a:spcBef>
              <a:spcAft>
                <a:spcPts val="0"/>
              </a:spcAft>
              <a:buClr>
                <a:srgbClr val="434343"/>
              </a:buClr>
              <a:buSzPts val="2100"/>
              <a:buChar char="■"/>
            </a:pPr>
            <a:r>
              <a:rPr lang="en" sz="2100">
                <a:solidFill>
                  <a:srgbClr val="434343"/>
                </a:solidFill>
              </a:rPr>
              <a:t>5%↑ satisfaction → up to 85%↑profits</a:t>
            </a:r>
            <a:endParaRPr sz="1100">
              <a:solidFill>
                <a:srgbClr val="434343"/>
              </a:solidFill>
            </a:endParaRPr>
          </a:p>
          <a:p>
            <a:pPr indent="-361950" lvl="2" marL="1371600" rtl="0" algn="l">
              <a:lnSpc>
                <a:spcPct val="90000"/>
              </a:lnSpc>
              <a:spcBef>
                <a:spcPts val="0"/>
              </a:spcBef>
              <a:spcAft>
                <a:spcPts val="0"/>
              </a:spcAft>
              <a:buClr>
                <a:srgbClr val="434343"/>
              </a:buClr>
              <a:buSzPts val="2100"/>
              <a:buChar char="■"/>
            </a:pPr>
            <a:r>
              <a:rPr lang="en" sz="2100">
                <a:solidFill>
                  <a:srgbClr val="434343"/>
                </a:solidFill>
              </a:rPr>
              <a:t>finding problems early makes them easier to fix</a:t>
            </a:r>
            <a:endParaRPr sz="1100">
              <a:solidFill>
                <a:srgbClr val="434343"/>
              </a:solidFill>
            </a:endParaRPr>
          </a:p>
          <a:p>
            <a:pPr indent="-381000" lvl="1" marL="914400" rtl="0" algn="l">
              <a:lnSpc>
                <a:spcPct val="90000"/>
              </a:lnSpc>
              <a:spcBef>
                <a:spcPts val="0"/>
              </a:spcBef>
              <a:spcAft>
                <a:spcPts val="0"/>
              </a:spcAft>
              <a:buClr>
                <a:srgbClr val="434343"/>
              </a:buClr>
              <a:buSzPts val="2400"/>
              <a:buChar char="○"/>
            </a:pPr>
            <a:r>
              <a:rPr lang="en" sz="2400">
                <a:solidFill>
                  <a:srgbClr val="434343"/>
                </a:solidFill>
              </a:rPr>
              <a:t>reputation of organization (e.g., brand loyalty)</a:t>
            </a:r>
            <a:endParaRPr sz="1100">
              <a:solidFill>
                <a:srgbClr val="434343"/>
              </a:solidFill>
            </a:endParaRPr>
          </a:p>
          <a:p>
            <a:pPr indent="-381000" lvl="1" marL="914400" rtl="0" algn="l">
              <a:lnSpc>
                <a:spcPct val="90000"/>
              </a:lnSpc>
              <a:spcBef>
                <a:spcPts val="0"/>
              </a:spcBef>
              <a:spcAft>
                <a:spcPts val="0"/>
              </a:spcAft>
              <a:buClr>
                <a:srgbClr val="434343"/>
              </a:buClr>
              <a:buSzPts val="2400"/>
              <a:buChar char="○"/>
            </a:pPr>
            <a:r>
              <a:rPr lang="en" sz="2400">
                <a:solidFill>
                  <a:srgbClr val="434343"/>
                </a:solidFill>
              </a:rPr>
              <a:t>lives</a:t>
            </a:r>
            <a:endParaRPr sz="1100">
              <a:solidFill>
                <a:srgbClr val="434343"/>
              </a:solidFill>
            </a:endParaRPr>
          </a:p>
          <a:p>
            <a:pPr indent="-400050" lvl="0" marL="457200" rtl="0" algn="l">
              <a:lnSpc>
                <a:spcPct val="90000"/>
              </a:lnSpc>
              <a:spcBef>
                <a:spcPts val="0"/>
              </a:spcBef>
              <a:spcAft>
                <a:spcPts val="0"/>
              </a:spcAft>
              <a:buClr>
                <a:srgbClr val="434343"/>
              </a:buClr>
              <a:buSzPts val="2700"/>
              <a:buChar char="●"/>
            </a:pPr>
            <a:r>
              <a:rPr lang="en" sz="2700">
                <a:solidFill>
                  <a:srgbClr val="434343"/>
                </a:solidFill>
              </a:rPr>
              <a:t>User Interfaces hard to get right (why?)</a:t>
            </a:r>
            <a:endParaRPr sz="1100">
              <a:solidFill>
                <a:srgbClr val="434343"/>
              </a:solidFill>
            </a:endParaRPr>
          </a:p>
          <a:p>
            <a:pPr indent="-381000" lvl="1" marL="914400" rtl="0" algn="l">
              <a:lnSpc>
                <a:spcPct val="90000"/>
              </a:lnSpc>
              <a:spcBef>
                <a:spcPts val="0"/>
              </a:spcBef>
              <a:spcAft>
                <a:spcPts val="0"/>
              </a:spcAft>
              <a:buClr>
                <a:srgbClr val="434343"/>
              </a:buClr>
              <a:buSzPts val="2400"/>
              <a:buChar char="○"/>
            </a:pPr>
            <a:r>
              <a:rPr lang="en" sz="2400">
                <a:solidFill>
                  <a:srgbClr val="434343"/>
                </a:solidFill>
              </a:rPr>
              <a:t>people are unpredictable</a:t>
            </a:r>
            <a:endParaRPr sz="1100">
              <a:solidFill>
                <a:srgbClr val="434343"/>
              </a:solidFill>
            </a:endParaRPr>
          </a:p>
          <a:p>
            <a:pPr indent="-381000" lvl="1" marL="914400" rtl="0" algn="l">
              <a:lnSpc>
                <a:spcPct val="90000"/>
              </a:lnSpc>
              <a:spcBef>
                <a:spcPts val="0"/>
              </a:spcBef>
              <a:spcAft>
                <a:spcPts val="0"/>
              </a:spcAft>
              <a:buClr>
                <a:srgbClr val="434343"/>
              </a:buClr>
              <a:buSzPts val="2400"/>
              <a:buChar char="○"/>
            </a:pPr>
            <a:r>
              <a:rPr lang="en" sz="2400">
                <a:solidFill>
                  <a:srgbClr val="434343"/>
                </a:solidFill>
              </a:rPr>
              <a:t>intuition of designers often wrong</a:t>
            </a:r>
            <a:r>
              <a:rPr lang="en" sz="2400">
                <a:solidFill>
                  <a:srgbClr val="434343"/>
                </a:solidFill>
              </a:rPr>
              <a:t> </a:t>
            </a:r>
            <a:endParaRPr sz="2400">
              <a:solidFill>
                <a:srgbClr val="434343"/>
              </a:solidFill>
            </a:endParaRPr>
          </a:p>
        </p:txBody>
      </p:sp>
      <p:pic>
        <p:nvPicPr>
          <p:cNvPr descr="https://i.pinimg.com/originals/a0/59/70/a059704175f2eafb7df658f2af803ccc.jpg" id="199" name="Google Shape;199;p30"/>
          <p:cNvPicPr preferRelativeResize="0"/>
          <p:nvPr/>
        </p:nvPicPr>
        <p:blipFill rotWithShape="1">
          <a:blip r:embed="rId3">
            <a:alphaModFix/>
          </a:blip>
          <a:srcRect b="0" l="0" r="0" t="0"/>
          <a:stretch/>
        </p:blipFill>
        <p:spPr>
          <a:xfrm>
            <a:off x="6786563" y="-12795"/>
            <a:ext cx="2357438" cy="2456793"/>
          </a:xfrm>
          <a:prstGeom prst="rect">
            <a:avLst/>
          </a:prstGeom>
          <a:noFill/>
          <a:ln>
            <a:noFill/>
          </a:ln>
        </p:spPr>
      </p:pic>
      <p:sp>
        <p:nvSpPr>
          <p:cNvPr id="200" name="Google Shape;200;p30"/>
          <p:cNvSpPr/>
          <p:nvPr/>
        </p:nvSpPr>
        <p:spPr>
          <a:xfrm>
            <a:off x="-4266" y="4901125"/>
            <a:ext cx="914826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1400" u="sng">
                <a:solidFill>
                  <a:schemeClr val="hlink"/>
                </a:solidFill>
                <a:latin typeface="Arial"/>
                <a:ea typeface="Arial"/>
                <a:cs typeface="Arial"/>
                <a:sym typeface="Arial"/>
                <a:hlinkClick r:id="rId4"/>
              </a:rPr>
              <a:t>https://i.pinimg.com/originals/a0/59/70/a059704175f2eafb7df658f2af803ccc.jpg</a:t>
            </a:r>
            <a:r>
              <a:rPr b="0" lang="en" sz="1400">
                <a:solidFill>
                  <a:schemeClr val="lt1"/>
                </a:solidFill>
                <a:latin typeface="Arial"/>
                <a:ea typeface="Arial"/>
                <a:cs typeface="Arial"/>
                <a:sym typeface="Arial"/>
              </a:rPr>
              <a:t> </a:t>
            </a:r>
            <a:endParaRPr b="0" sz="140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HCI is … </a:t>
            </a:r>
            <a:r>
              <a:rPr lang="en"/>
              <a:t>Problem Solving with Empathy</a:t>
            </a:r>
            <a:endParaRPr/>
          </a:p>
        </p:txBody>
      </p:sp>
      <p:sp>
        <p:nvSpPr>
          <p:cNvPr id="207" name="Google Shape;207;p31"/>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12700" lvl="0" marL="127000" rtl="0" algn="l">
              <a:lnSpc>
                <a:spcPct val="90000"/>
              </a:lnSpc>
              <a:spcBef>
                <a:spcPts val="0"/>
              </a:spcBef>
              <a:spcAft>
                <a:spcPts val="1600"/>
              </a:spcAft>
              <a:buClr>
                <a:srgbClr val="EDEDED"/>
              </a:buClr>
              <a:buSzPts val="1800"/>
              <a:buNone/>
            </a:pPr>
            <a:r>
              <a:t/>
            </a:r>
            <a:endParaRPr sz="1100"/>
          </a:p>
        </p:txBody>
      </p:sp>
      <p:pic>
        <p:nvPicPr>
          <p:cNvPr descr="https://code.org/curriculum/docs/csd/PSPE.png" id="208" name="Google Shape;208;p31"/>
          <p:cNvPicPr preferRelativeResize="0"/>
          <p:nvPr/>
        </p:nvPicPr>
        <p:blipFill rotWithShape="1">
          <a:blip r:embed="rId3">
            <a:alphaModFix/>
          </a:blip>
          <a:srcRect b="0" l="0" r="0" t="0"/>
          <a:stretch/>
        </p:blipFill>
        <p:spPr>
          <a:xfrm>
            <a:off x="4857750" y="1230511"/>
            <a:ext cx="3540919" cy="3540919"/>
          </a:xfrm>
          <a:prstGeom prst="rect">
            <a:avLst/>
          </a:prstGeom>
          <a:noFill/>
          <a:ln>
            <a:noFill/>
          </a:ln>
        </p:spPr>
      </p:pic>
      <p:pic>
        <p:nvPicPr>
          <p:cNvPr descr="Displaying Copy of PSP-0.png" id="209" name="Google Shape;209;p31"/>
          <p:cNvPicPr preferRelativeResize="0"/>
          <p:nvPr/>
        </p:nvPicPr>
        <p:blipFill rotWithShape="1">
          <a:blip r:embed="rId4">
            <a:alphaModFix/>
          </a:blip>
          <a:srcRect b="0" l="0" r="0" t="0"/>
          <a:stretch/>
        </p:blipFill>
        <p:spPr>
          <a:xfrm>
            <a:off x="840000" y="1314450"/>
            <a:ext cx="3398338" cy="33182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HCI is…Iterative</a:t>
            </a:r>
            <a:endParaRPr sz="1100"/>
          </a:p>
        </p:txBody>
      </p:sp>
      <p:sp>
        <p:nvSpPr>
          <p:cNvPr id="216" name="Google Shape;216;p32"/>
          <p:cNvSpPr txBox="1"/>
          <p:nvPr>
            <p:ph idx="1" type="body"/>
          </p:nvPr>
        </p:nvSpPr>
        <p:spPr>
          <a:xfrm>
            <a:off x="4169576" y="273850"/>
            <a:ext cx="4755300" cy="4497600"/>
          </a:xfrm>
          <a:prstGeom prst="rect">
            <a:avLst/>
          </a:prstGeom>
          <a:noFill/>
          <a:ln>
            <a:noFill/>
          </a:ln>
        </p:spPr>
        <p:txBody>
          <a:bodyPr anchorCtr="0" anchor="t" bIns="34275" lIns="68575" spcFirstLastPara="1" rIns="68575" wrap="square" tIns="34275">
            <a:noAutofit/>
          </a:bodyPr>
          <a:lstStyle/>
          <a:p>
            <a:pPr indent="-114300" lvl="0" marL="127000" rtl="0" algn="l">
              <a:lnSpc>
                <a:spcPct val="90000"/>
              </a:lnSpc>
              <a:spcBef>
                <a:spcPts val="0"/>
              </a:spcBef>
              <a:spcAft>
                <a:spcPts val="0"/>
              </a:spcAft>
              <a:buClr>
                <a:srgbClr val="434343"/>
              </a:buClr>
              <a:buSzPts val="1400"/>
              <a:buChar char="●"/>
            </a:pPr>
            <a:r>
              <a:rPr lang="en" sz="1400">
                <a:solidFill>
                  <a:srgbClr val="434343"/>
                </a:solidFill>
              </a:rPr>
              <a:t>Define</a:t>
            </a:r>
            <a:endParaRPr sz="1400">
              <a:solidFill>
                <a:srgbClr val="434343"/>
              </a:solidFill>
            </a:endParaRPr>
          </a:p>
          <a:p>
            <a:pPr indent="-127000" lvl="1" marL="381000" rtl="0" algn="l">
              <a:lnSpc>
                <a:spcPct val="90000"/>
              </a:lnSpc>
              <a:spcBef>
                <a:spcPts val="300"/>
              </a:spcBef>
              <a:spcAft>
                <a:spcPts val="0"/>
              </a:spcAft>
              <a:buClr>
                <a:srgbClr val="434343"/>
              </a:buClr>
              <a:buSzPts val="1400"/>
              <a:buChar char="○"/>
            </a:pPr>
            <a:r>
              <a:rPr lang="en">
                <a:solidFill>
                  <a:srgbClr val="434343"/>
                </a:solidFill>
              </a:rPr>
              <a:t>Understanding the user and task and any constraints through Task Analysis, </a:t>
            </a:r>
            <a:r>
              <a:rPr b="1" lang="en">
                <a:solidFill>
                  <a:srgbClr val="9900FF"/>
                </a:solidFill>
              </a:rPr>
              <a:t>Contextual Inquiry</a:t>
            </a:r>
            <a:r>
              <a:rPr lang="en">
                <a:solidFill>
                  <a:srgbClr val="434343"/>
                </a:solidFill>
              </a:rPr>
              <a:t>, Ethnographic studies</a:t>
            </a:r>
            <a:endParaRPr>
              <a:solidFill>
                <a:srgbClr val="434343"/>
              </a:solidFill>
            </a:endParaRPr>
          </a:p>
          <a:p>
            <a:pPr indent="-114300" lvl="0" marL="127000" rtl="0" algn="l">
              <a:lnSpc>
                <a:spcPct val="90000"/>
              </a:lnSpc>
              <a:spcBef>
                <a:spcPts val="600"/>
              </a:spcBef>
              <a:spcAft>
                <a:spcPts val="0"/>
              </a:spcAft>
              <a:buClr>
                <a:srgbClr val="434343"/>
              </a:buClr>
              <a:buSzPts val="1400"/>
              <a:buChar char="●"/>
            </a:pPr>
            <a:r>
              <a:rPr lang="en" sz="1400">
                <a:solidFill>
                  <a:srgbClr val="434343"/>
                </a:solidFill>
              </a:rPr>
              <a:t>Prepare</a:t>
            </a:r>
            <a:endParaRPr sz="1400">
              <a:solidFill>
                <a:srgbClr val="434343"/>
              </a:solidFill>
            </a:endParaRPr>
          </a:p>
          <a:p>
            <a:pPr indent="-127000" lvl="1" marL="381000" rtl="0" algn="l">
              <a:lnSpc>
                <a:spcPct val="90000"/>
              </a:lnSpc>
              <a:spcBef>
                <a:spcPts val="300"/>
              </a:spcBef>
              <a:spcAft>
                <a:spcPts val="0"/>
              </a:spcAft>
              <a:buClr>
                <a:srgbClr val="434343"/>
              </a:buClr>
              <a:buSzPts val="1400"/>
              <a:buChar char="○"/>
            </a:pPr>
            <a:r>
              <a:rPr b="1" lang="en">
                <a:solidFill>
                  <a:srgbClr val="9900FF"/>
                </a:solidFill>
              </a:rPr>
              <a:t>Prototypes</a:t>
            </a:r>
            <a:r>
              <a:rPr lang="en">
                <a:solidFill>
                  <a:srgbClr val="434343"/>
                </a:solidFill>
              </a:rPr>
              <a:t>, storyboards, use cases</a:t>
            </a:r>
            <a:endParaRPr>
              <a:solidFill>
                <a:srgbClr val="434343"/>
              </a:solidFill>
            </a:endParaRPr>
          </a:p>
          <a:p>
            <a:pPr indent="-114300" lvl="0" marL="127000" rtl="0" algn="l">
              <a:lnSpc>
                <a:spcPct val="90000"/>
              </a:lnSpc>
              <a:spcBef>
                <a:spcPts val="600"/>
              </a:spcBef>
              <a:spcAft>
                <a:spcPts val="0"/>
              </a:spcAft>
              <a:buClr>
                <a:srgbClr val="434343"/>
              </a:buClr>
              <a:buSzPts val="1400"/>
              <a:buChar char="●"/>
            </a:pPr>
            <a:r>
              <a:rPr lang="en" sz="1400">
                <a:solidFill>
                  <a:srgbClr val="434343"/>
                </a:solidFill>
              </a:rPr>
              <a:t>Try</a:t>
            </a:r>
            <a:endParaRPr sz="1400">
              <a:solidFill>
                <a:srgbClr val="434343"/>
              </a:solidFill>
            </a:endParaRPr>
          </a:p>
          <a:p>
            <a:pPr indent="-127000" lvl="1" marL="381000" rtl="0" algn="l">
              <a:lnSpc>
                <a:spcPct val="90000"/>
              </a:lnSpc>
              <a:spcBef>
                <a:spcPts val="300"/>
              </a:spcBef>
              <a:spcAft>
                <a:spcPts val="0"/>
              </a:spcAft>
              <a:buClr>
                <a:srgbClr val="434343"/>
              </a:buClr>
              <a:buSzPts val="1400"/>
              <a:buChar char="○"/>
            </a:pPr>
            <a:r>
              <a:rPr lang="en">
                <a:solidFill>
                  <a:srgbClr val="434343"/>
                </a:solidFill>
              </a:rPr>
              <a:t>Test the prototypes with </a:t>
            </a:r>
            <a:r>
              <a:rPr b="1" lang="en">
                <a:solidFill>
                  <a:srgbClr val="9900FF"/>
                </a:solidFill>
              </a:rPr>
              <a:t>Participatory design</a:t>
            </a:r>
            <a:r>
              <a:rPr b="1" lang="en">
                <a:solidFill>
                  <a:srgbClr val="434343"/>
                </a:solidFill>
              </a:rPr>
              <a:t> </a:t>
            </a:r>
            <a:r>
              <a:rPr lang="en">
                <a:solidFill>
                  <a:srgbClr val="434343"/>
                </a:solidFill>
              </a:rPr>
              <a:t>– early  and continuous involvement by end users</a:t>
            </a:r>
            <a:endParaRPr>
              <a:solidFill>
                <a:srgbClr val="434343"/>
              </a:solidFill>
            </a:endParaRPr>
          </a:p>
          <a:p>
            <a:pPr indent="-114300" lvl="0" marL="127000" rtl="0" algn="l">
              <a:lnSpc>
                <a:spcPct val="90000"/>
              </a:lnSpc>
              <a:spcBef>
                <a:spcPts val="600"/>
              </a:spcBef>
              <a:spcAft>
                <a:spcPts val="0"/>
              </a:spcAft>
              <a:buClr>
                <a:srgbClr val="434343"/>
              </a:buClr>
              <a:buSzPts val="1400"/>
              <a:buChar char="●"/>
            </a:pPr>
            <a:r>
              <a:rPr lang="en" sz="1400">
                <a:solidFill>
                  <a:srgbClr val="434343"/>
                </a:solidFill>
              </a:rPr>
              <a:t>Reflect </a:t>
            </a:r>
            <a:endParaRPr sz="1400">
              <a:solidFill>
                <a:srgbClr val="434343"/>
              </a:solidFill>
            </a:endParaRPr>
          </a:p>
          <a:p>
            <a:pPr indent="-127000" lvl="1" marL="381000" rtl="0" algn="l">
              <a:lnSpc>
                <a:spcPct val="90000"/>
              </a:lnSpc>
              <a:spcBef>
                <a:spcPts val="300"/>
              </a:spcBef>
              <a:spcAft>
                <a:spcPts val="0"/>
              </a:spcAft>
              <a:buClr>
                <a:srgbClr val="434343"/>
              </a:buClr>
              <a:buSzPts val="1400"/>
              <a:buChar char="○"/>
            </a:pPr>
            <a:r>
              <a:rPr lang="en">
                <a:solidFill>
                  <a:srgbClr val="434343"/>
                </a:solidFill>
              </a:rPr>
              <a:t>What went right? What went wrong? What to change? </a:t>
            </a:r>
            <a:endParaRPr>
              <a:solidFill>
                <a:srgbClr val="434343"/>
              </a:solidFill>
            </a:endParaRPr>
          </a:p>
          <a:p>
            <a:pPr indent="-114300" lvl="0" marL="127000" rtl="0" algn="l">
              <a:lnSpc>
                <a:spcPct val="90000"/>
              </a:lnSpc>
              <a:spcBef>
                <a:spcPts val="600"/>
              </a:spcBef>
              <a:spcAft>
                <a:spcPts val="0"/>
              </a:spcAft>
              <a:buClr>
                <a:srgbClr val="434343"/>
              </a:buClr>
              <a:buSzPts val="1400"/>
              <a:buChar char="●"/>
            </a:pPr>
            <a:r>
              <a:rPr lang="en" sz="1400">
                <a:solidFill>
                  <a:srgbClr val="434343"/>
                </a:solidFill>
              </a:rPr>
              <a:t>Define</a:t>
            </a:r>
            <a:endParaRPr sz="1400">
              <a:solidFill>
                <a:srgbClr val="434343"/>
              </a:solidFill>
            </a:endParaRPr>
          </a:p>
          <a:p>
            <a:pPr indent="-114300" lvl="0" marL="127000" rtl="0" algn="l">
              <a:lnSpc>
                <a:spcPct val="90000"/>
              </a:lnSpc>
              <a:spcBef>
                <a:spcPts val="600"/>
              </a:spcBef>
              <a:spcAft>
                <a:spcPts val="0"/>
              </a:spcAft>
              <a:buClr>
                <a:srgbClr val="434343"/>
              </a:buClr>
              <a:buSzPts val="1400"/>
              <a:buChar char="●"/>
            </a:pPr>
            <a:r>
              <a:rPr lang="en" sz="1400">
                <a:solidFill>
                  <a:srgbClr val="434343"/>
                </a:solidFill>
              </a:rPr>
              <a:t>Prepare</a:t>
            </a:r>
            <a:endParaRPr sz="1400">
              <a:solidFill>
                <a:srgbClr val="434343"/>
              </a:solidFill>
            </a:endParaRPr>
          </a:p>
          <a:p>
            <a:pPr indent="-114300" lvl="0" marL="127000" rtl="0" algn="l">
              <a:lnSpc>
                <a:spcPct val="90000"/>
              </a:lnSpc>
              <a:spcBef>
                <a:spcPts val="600"/>
              </a:spcBef>
              <a:spcAft>
                <a:spcPts val="0"/>
              </a:spcAft>
              <a:buClr>
                <a:srgbClr val="434343"/>
              </a:buClr>
              <a:buSzPts val="1400"/>
              <a:buChar char="●"/>
            </a:pPr>
            <a:r>
              <a:rPr lang="en" sz="1400">
                <a:solidFill>
                  <a:srgbClr val="434343"/>
                </a:solidFill>
              </a:rPr>
              <a:t>Try</a:t>
            </a:r>
            <a:endParaRPr sz="1400">
              <a:solidFill>
                <a:srgbClr val="434343"/>
              </a:solidFill>
            </a:endParaRPr>
          </a:p>
          <a:p>
            <a:pPr indent="-127000" lvl="1" marL="381000" rtl="0" algn="l">
              <a:lnSpc>
                <a:spcPct val="90000"/>
              </a:lnSpc>
              <a:spcBef>
                <a:spcPts val="300"/>
              </a:spcBef>
              <a:spcAft>
                <a:spcPts val="0"/>
              </a:spcAft>
              <a:buClr>
                <a:srgbClr val="434343"/>
              </a:buClr>
              <a:buSzPts val="1400"/>
              <a:buChar char="○"/>
            </a:pPr>
            <a:r>
              <a:rPr lang="en">
                <a:solidFill>
                  <a:srgbClr val="434343"/>
                </a:solidFill>
              </a:rPr>
              <a:t>Perform Contextual Inquiry, Ethnographic studies on working product</a:t>
            </a:r>
            <a:endParaRPr>
              <a:solidFill>
                <a:srgbClr val="434343"/>
              </a:solidFill>
            </a:endParaRPr>
          </a:p>
          <a:p>
            <a:pPr indent="-114300" lvl="0" marL="127000" rtl="0" algn="l">
              <a:lnSpc>
                <a:spcPct val="90000"/>
              </a:lnSpc>
              <a:spcBef>
                <a:spcPts val="600"/>
              </a:spcBef>
              <a:spcAft>
                <a:spcPts val="0"/>
              </a:spcAft>
              <a:buClr>
                <a:srgbClr val="434343"/>
              </a:buClr>
              <a:buSzPts val="1400"/>
              <a:buChar char="●"/>
            </a:pPr>
            <a:r>
              <a:rPr lang="en" sz="1400">
                <a:solidFill>
                  <a:srgbClr val="434343"/>
                </a:solidFill>
              </a:rPr>
              <a:t>Reflect</a:t>
            </a:r>
            <a:endParaRPr sz="1400">
              <a:solidFill>
                <a:srgbClr val="434343"/>
              </a:solidFill>
            </a:endParaRPr>
          </a:p>
          <a:p>
            <a:pPr indent="-127000" lvl="1" marL="381000" rtl="0" algn="l">
              <a:lnSpc>
                <a:spcPct val="90000"/>
              </a:lnSpc>
              <a:spcBef>
                <a:spcPts val="300"/>
              </a:spcBef>
              <a:spcAft>
                <a:spcPts val="1600"/>
              </a:spcAft>
              <a:buClr>
                <a:srgbClr val="434343"/>
              </a:buClr>
              <a:buSzPts val="1400"/>
              <a:buChar char="○"/>
            </a:pPr>
            <a:r>
              <a:rPr lang="en">
                <a:solidFill>
                  <a:srgbClr val="434343"/>
                </a:solidFill>
              </a:rPr>
              <a:t>Version 2.0…</a:t>
            </a:r>
            <a:endParaRPr>
              <a:solidFill>
                <a:srgbClr val="434343"/>
              </a:solidFill>
            </a:endParaRPr>
          </a:p>
        </p:txBody>
      </p:sp>
      <p:pic>
        <p:nvPicPr>
          <p:cNvPr descr="https://code.org/curriculum/docs/csd/PSPE.png" id="217" name="Google Shape;217;p32"/>
          <p:cNvPicPr preferRelativeResize="0"/>
          <p:nvPr/>
        </p:nvPicPr>
        <p:blipFill rotWithShape="1">
          <a:blip r:embed="rId3">
            <a:alphaModFix/>
          </a:blip>
          <a:srcRect b="0" l="0" r="0" t="0"/>
          <a:stretch/>
        </p:blipFill>
        <p:spPr>
          <a:xfrm>
            <a:off x="628650" y="1230511"/>
            <a:ext cx="3540919" cy="35409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1" name="Shape 221"/>
        <p:cNvGrpSpPr/>
        <p:nvPr/>
      </p:nvGrpSpPr>
      <p:grpSpPr>
        <a:xfrm>
          <a:off x="0" y="0"/>
          <a:ext cx="0" cy="0"/>
          <a:chOff x="0" y="0"/>
          <a:chExt cx="0" cy="0"/>
        </a:xfrm>
      </p:grpSpPr>
      <p:sp>
        <p:nvSpPr>
          <p:cNvPr id="222" name="Google Shape;222;p33"/>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12700" lvl="0" marL="127000" rtl="0" algn="l">
              <a:lnSpc>
                <a:spcPct val="90000"/>
              </a:lnSpc>
              <a:spcBef>
                <a:spcPts val="0"/>
              </a:spcBef>
              <a:spcAft>
                <a:spcPts val="1600"/>
              </a:spcAft>
              <a:buClr>
                <a:srgbClr val="EDEDED"/>
              </a:buClr>
              <a:buSzPts val="1800"/>
              <a:buNone/>
            </a:pPr>
            <a:r>
              <a:t/>
            </a:r>
            <a:endParaRPr sz="1100">
              <a:solidFill>
                <a:srgbClr val="434343"/>
              </a:solidFill>
            </a:endParaRPr>
          </a:p>
        </p:txBody>
      </p:sp>
      <p:sp>
        <p:nvSpPr>
          <p:cNvPr id="223" name="Google Shape;223;p33"/>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User Interface Development Process</a:t>
            </a:r>
            <a:endParaRPr/>
          </a:p>
        </p:txBody>
      </p:sp>
      <p:sp>
        <p:nvSpPr>
          <p:cNvPr id="224" name="Google Shape;224;p33"/>
          <p:cNvSpPr/>
          <p:nvPr/>
        </p:nvSpPr>
        <p:spPr>
          <a:xfrm>
            <a:off x="3714750" y="1335881"/>
            <a:ext cx="914400" cy="673894"/>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dk1"/>
                </a:solidFill>
                <a:latin typeface="Arial Black"/>
                <a:ea typeface="Arial Black"/>
                <a:cs typeface="Arial Black"/>
                <a:sym typeface="Arial Black"/>
              </a:rPr>
              <a:t>Design</a:t>
            </a:r>
            <a:endParaRPr sz="1100"/>
          </a:p>
          <a:p>
            <a:pPr indent="0" lvl="0" marL="0" marR="0" rtl="0" algn="ctr">
              <a:spcBef>
                <a:spcPts val="0"/>
              </a:spcBef>
              <a:spcAft>
                <a:spcPts val="0"/>
              </a:spcAft>
              <a:buNone/>
            </a:pPr>
            <a:r>
              <a:rPr b="1" lang="en" sz="900">
                <a:solidFill>
                  <a:schemeClr val="dk1"/>
                </a:solidFill>
                <a:latin typeface="Arial Black"/>
                <a:ea typeface="Arial Black"/>
                <a:cs typeface="Arial Black"/>
                <a:sym typeface="Arial Black"/>
              </a:rPr>
              <a:t>Exploration</a:t>
            </a:r>
            <a:endParaRPr sz="1100"/>
          </a:p>
        </p:txBody>
      </p:sp>
      <p:sp>
        <p:nvSpPr>
          <p:cNvPr id="225" name="Google Shape;225;p33"/>
          <p:cNvSpPr/>
          <p:nvPr/>
        </p:nvSpPr>
        <p:spPr>
          <a:xfrm>
            <a:off x="5029200" y="1335881"/>
            <a:ext cx="914400" cy="673894"/>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dk1"/>
                </a:solidFill>
                <a:latin typeface="Arial Black"/>
                <a:ea typeface="Arial Black"/>
                <a:cs typeface="Arial Black"/>
                <a:sym typeface="Arial Black"/>
              </a:rPr>
              <a:t>Evaluate</a:t>
            </a:r>
            <a:endParaRPr b="1" sz="800">
              <a:solidFill>
                <a:schemeClr val="dk1"/>
              </a:solidFill>
              <a:latin typeface="Arial Black"/>
              <a:ea typeface="Arial Black"/>
              <a:cs typeface="Arial Black"/>
              <a:sym typeface="Arial Black"/>
            </a:endParaRPr>
          </a:p>
        </p:txBody>
      </p:sp>
      <p:sp>
        <p:nvSpPr>
          <p:cNvPr id="226" name="Google Shape;226;p33"/>
          <p:cNvSpPr/>
          <p:nvPr/>
        </p:nvSpPr>
        <p:spPr>
          <a:xfrm>
            <a:off x="6343650" y="1335881"/>
            <a:ext cx="914400" cy="673894"/>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dk1"/>
                </a:solidFill>
                <a:latin typeface="Arial Black"/>
                <a:ea typeface="Arial Black"/>
                <a:cs typeface="Arial Black"/>
                <a:sym typeface="Arial Black"/>
              </a:rPr>
              <a:t>Production</a:t>
            </a:r>
            <a:endParaRPr sz="1100"/>
          </a:p>
        </p:txBody>
      </p:sp>
      <p:cxnSp>
        <p:nvCxnSpPr>
          <p:cNvPr id="227" name="Google Shape;227;p33"/>
          <p:cNvCxnSpPr/>
          <p:nvPr/>
        </p:nvCxnSpPr>
        <p:spPr>
          <a:xfrm>
            <a:off x="3312319" y="1735931"/>
            <a:ext cx="114300" cy="0"/>
          </a:xfrm>
          <a:prstGeom prst="straightConnector1">
            <a:avLst/>
          </a:prstGeom>
          <a:noFill/>
          <a:ln cap="flat" cmpd="sng" w="28575">
            <a:solidFill>
              <a:schemeClr val="lt1"/>
            </a:solidFill>
            <a:prstDash val="solid"/>
            <a:round/>
            <a:headEnd len="med" w="med" type="none"/>
            <a:tailEnd len="med" w="med" type="none"/>
          </a:ln>
        </p:spPr>
      </p:cxnSp>
      <p:cxnSp>
        <p:nvCxnSpPr>
          <p:cNvPr id="228" name="Google Shape;228;p33"/>
          <p:cNvCxnSpPr/>
          <p:nvPr/>
        </p:nvCxnSpPr>
        <p:spPr>
          <a:xfrm>
            <a:off x="4630340" y="1728787"/>
            <a:ext cx="114300" cy="0"/>
          </a:xfrm>
          <a:prstGeom prst="straightConnector1">
            <a:avLst/>
          </a:prstGeom>
          <a:noFill/>
          <a:ln cap="flat" cmpd="sng" w="28575">
            <a:solidFill>
              <a:srgbClr val="000000"/>
            </a:solidFill>
            <a:prstDash val="solid"/>
            <a:round/>
            <a:headEnd len="med" w="med" type="none"/>
            <a:tailEnd len="med" w="med" type="none"/>
          </a:ln>
        </p:spPr>
      </p:cxnSp>
      <p:cxnSp>
        <p:nvCxnSpPr>
          <p:cNvPr id="229" name="Google Shape;229;p33"/>
          <p:cNvCxnSpPr/>
          <p:nvPr/>
        </p:nvCxnSpPr>
        <p:spPr>
          <a:xfrm>
            <a:off x="4743450" y="1729978"/>
            <a:ext cx="0" cy="862012"/>
          </a:xfrm>
          <a:prstGeom prst="straightConnector1">
            <a:avLst/>
          </a:prstGeom>
          <a:noFill/>
          <a:ln cap="flat" cmpd="sng" w="28575">
            <a:solidFill>
              <a:srgbClr val="000000"/>
            </a:solidFill>
            <a:prstDash val="solid"/>
            <a:round/>
            <a:headEnd len="med" w="med" type="none"/>
            <a:tailEnd len="lg" w="lg" type="stealth"/>
          </a:ln>
        </p:spPr>
      </p:cxnSp>
      <p:cxnSp>
        <p:nvCxnSpPr>
          <p:cNvPr id="230" name="Google Shape;230;p33"/>
          <p:cNvCxnSpPr/>
          <p:nvPr/>
        </p:nvCxnSpPr>
        <p:spPr>
          <a:xfrm>
            <a:off x="4857750" y="1735931"/>
            <a:ext cx="171450" cy="0"/>
          </a:xfrm>
          <a:prstGeom prst="straightConnector1">
            <a:avLst/>
          </a:prstGeom>
          <a:noFill/>
          <a:ln cap="flat" cmpd="sng" w="28575">
            <a:solidFill>
              <a:schemeClr val="lt1"/>
            </a:solidFill>
            <a:prstDash val="solid"/>
            <a:round/>
            <a:headEnd len="med" w="med" type="none"/>
            <a:tailEnd len="lg" w="lg" type="stealth"/>
          </a:ln>
        </p:spPr>
      </p:cxnSp>
      <p:cxnSp>
        <p:nvCxnSpPr>
          <p:cNvPr id="231" name="Google Shape;231;p33"/>
          <p:cNvCxnSpPr/>
          <p:nvPr/>
        </p:nvCxnSpPr>
        <p:spPr>
          <a:xfrm>
            <a:off x="5936456" y="1725215"/>
            <a:ext cx="114300" cy="0"/>
          </a:xfrm>
          <a:prstGeom prst="straightConnector1">
            <a:avLst/>
          </a:prstGeom>
          <a:noFill/>
          <a:ln cap="flat" cmpd="sng" w="28575">
            <a:solidFill>
              <a:srgbClr val="000000"/>
            </a:solidFill>
            <a:prstDash val="solid"/>
            <a:round/>
            <a:headEnd len="med" w="med" type="none"/>
            <a:tailEnd len="med" w="med" type="none"/>
          </a:ln>
        </p:spPr>
      </p:cxnSp>
      <p:cxnSp>
        <p:nvCxnSpPr>
          <p:cNvPr id="232" name="Google Shape;232;p33"/>
          <p:cNvCxnSpPr/>
          <p:nvPr/>
        </p:nvCxnSpPr>
        <p:spPr>
          <a:xfrm>
            <a:off x="6172200" y="1735931"/>
            <a:ext cx="0" cy="1901429"/>
          </a:xfrm>
          <a:prstGeom prst="straightConnector1">
            <a:avLst/>
          </a:prstGeom>
          <a:noFill/>
          <a:ln cap="flat" cmpd="sng" w="28575">
            <a:solidFill>
              <a:srgbClr val="000000"/>
            </a:solidFill>
            <a:prstDash val="solid"/>
            <a:round/>
            <a:headEnd len="med" w="med" type="none"/>
            <a:tailEnd len="med" w="med" type="none"/>
          </a:ln>
        </p:spPr>
      </p:cxnSp>
      <p:cxnSp>
        <p:nvCxnSpPr>
          <p:cNvPr id="233" name="Google Shape;233;p33"/>
          <p:cNvCxnSpPr/>
          <p:nvPr/>
        </p:nvCxnSpPr>
        <p:spPr>
          <a:xfrm>
            <a:off x="4743450" y="3112293"/>
            <a:ext cx="0" cy="582216"/>
          </a:xfrm>
          <a:prstGeom prst="straightConnector1">
            <a:avLst/>
          </a:prstGeom>
          <a:noFill/>
          <a:ln cap="flat" cmpd="sng" w="28575">
            <a:solidFill>
              <a:srgbClr val="000000"/>
            </a:solidFill>
            <a:prstDash val="solid"/>
            <a:round/>
            <a:headEnd len="med" w="med" type="none"/>
            <a:tailEnd len="lg" w="lg" type="stealth"/>
          </a:ln>
        </p:spPr>
      </p:cxnSp>
      <p:sp>
        <p:nvSpPr>
          <p:cNvPr id="234" name="Google Shape;234;p33"/>
          <p:cNvSpPr txBox="1"/>
          <p:nvPr/>
        </p:nvSpPr>
        <p:spPr>
          <a:xfrm>
            <a:off x="4624388" y="4343401"/>
            <a:ext cx="886300" cy="6232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900"/>
              <a:buFont typeface="Arial Black"/>
              <a:buNone/>
            </a:pPr>
            <a:r>
              <a:rPr b="1" lang="en" sz="900" u="sng">
                <a:solidFill>
                  <a:srgbClr val="434343"/>
                </a:solidFill>
                <a:latin typeface="Arial Black"/>
                <a:ea typeface="Arial Black"/>
                <a:cs typeface="Arial Black"/>
                <a:sym typeface="Arial Black"/>
              </a:rPr>
              <a:t>Proposal:</a:t>
            </a:r>
            <a:endParaRPr b="1" sz="900">
              <a:solidFill>
                <a:srgbClr val="434343"/>
              </a:solidFill>
              <a:latin typeface="Arial Narrow"/>
              <a:ea typeface="Arial Narrow"/>
              <a:cs typeface="Arial Narrow"/>
              <a:sym typeface="Arial Narrow"/>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Demos/</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Lo Fi Prototypes</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(How)</a:t>
            </a:r>
            <a:endParaRPr sz="1100">
              <a:solidFill>
                <a:srgbClr val="434343"/>
              </a:solidFill>
            </a:endParaRPr>
          </a:p>
        </p:txBody>
      </p:sp>
      <p:sp>
        <p:nvSpPr>
          <p:cNvPr id="235" name="Google Shape;235;p33"/>
          <p:cNvSpPr txBox="1"/>
          <p:nvPr/>
        </p:nvSpPr>
        <p:spPr>
          <a:xfrm>
            <a:off x="6284119" y="2083593"/>
            <a:ext cx="934640" cy="103822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Work together to</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realize the design</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in detail</a:t>
            </a:r>
            <a:endParaRPr sz="1100">
              <a:solidFill>
                <a:srgbClr val="434343"/>
              </a:solidFill>
            </a:endParaRPr>
          </a:p>
          <a:p>
            <a:pPr indent="0" lvl="0" marL="0" marR="0" rtl="0" algn="l">
              <a:spcBef>
                <a:spcPts val="0"/>
              </a:spcBef>
              <a:spcAft>
                <a:spcPts val="0"/>
              </a:spcAft>
              <a:buClr>
                <a:schemeClr val="lt1"/>
              </a:buClr>
              <a:buSzPts val="900"/>
              <a:buFont typeface="Arial"/>
              <a:buNone/>
            </a:pPr>
            <a:r>
              <a:t/>
            </a:r>
            <a:endParaRPr b="1" sz="900">
              <a:solidFill>
                <a:srgbClr val="434343"/>
              </a:solidFill>
              <a:latin typeface="Arial Narrow"/>
              <a:ea typeface="Arial Narrow"/>
              <a:cs typeface="Arial Narrow"/>
              <a:sym typeface="Arial Narrow"/>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Evaluate with</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Customers</a:t>
            </a:r>
            <a:endParaRPr b="1" sz="900">
              <a:solidFill>
                <a:srgbClr val="434343"/>
              </a:solidFill>
              <a:latin typeface="Arial Black"/>
              <a:ea typeface="Arial Black"/>
              <a:cs typeface="Arial Black"/>
              <a:sym typeface="Arial Black"/>
            </a:endParaRPr>
          </a:p>
          <a:p>
            <a:pPr indent="0" lvl="0" marL="0" marR="0" rtl="0" algn="l">
              <a:spcBef>
                <a:spcPts val="0"/>
              </a:spcBef>
              <a:spcAft>
                <a:spcPts val="0"/>
              </a:spcAft>
              <a:buClr>
                <a:schemeClr val="lt1"/>
              </a:buClr>
              <a:buSzPts val="900"/>
              <a:buFont typeface="Arial"/>
              <a:buNone/>
            </a:pPr>
            <a:r>
              <a:t/>
            </a:r>
            <a:endParaRPr b="1" sz="900">
              <a:solidFill>
                <a:srgbClr val="434343"/>
              </a:solidFill>
              <a:latin typeface="Arial Black"/>
              <a:ea typeface="Arial Black"/>
              <a:cs typeface="Arial Black"/>
              <a:sym typeface="Arial Black"/>
            </a:endParaRPr>
          </a:p>
        </p:txBody>
      </p:sp>
      <p:cxnSp>
        <p:nvCxnSpPr>
          <p:cNvPr id="236" name="Google Shape;236;p33"/>
          <p:cNvCxnSpPr/>
          <p:nvPr/>
        </p:nvCxnSpPr>
        <p:spPr>
          <a:xfrm>
            <a:off x="5556646" y="1112043"/>
            <a:ext cx="0" cy="171450"/>
          </a:xfrm>
          <a:prstGeom prst="straightConnector1">
            <a:avLst/>
          </a:prstGeom>
          <a:noFill/>
          <a:ln cap="flat" cmpd="sng" w="28575">
            <a:solidFill>
              <a:srgbClr val="000000"/>
            </a:solidFill>
            <a:prstDash val="solid"/>
            <a:round/>
            <a:headEnd len="med" w="med" type="none"/>
            <a:tailEnd len="lg" w="lg" type="stealth"/>
          </a:ln>
        </p:spPr>
      </p:cxnSp>
      <p:sp>
        <p:nvSpPr>
          <p:cNvPr id="237" name="Google Shape;237;p33"/>
          <p:cNvSpPr/>
          <p:nvPr/>
        </p:nvSpPr>
        <p:spPr>
          <a:xfrm>
            <a:off x="2426494" y="1335881"/>
            <a:ext cx="914400" cy="673894"/>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dk1"/>
                </a:solidFill>
                <a:latin typeface="Arial Black"/>
                <a:ea typeface="Arial Black"/>
                <a:cs typeface="Arial Black"/>
                <a:sym typeface="Arial Black"/>
              </a:rPr>
              <a:t>Design</a:t>
            </a:r>
            <a:endParaRPr sz="1100"/>
          </a:p>
          <a:p>
            <a:pPr indent="0" lvl="0" marL="0" marR="0" rtl="0" algn="ctr">
              <a:spcBef>
                <a:spcPts val="0"/>
              </a:spcBef>
              <a:spcAft>
                <a:spcPts val="0"/>
              </a:spcAft>
              <a:buNone/>
            </a:pPr>
            <a:r>
              <a:rPr b="1" lang="en" sz="900">
                <a:solidFill>
                  <a:schemeClr val="dk1"/>
                </a:solidFill>
                <a:latin typeface="Arial Black"/>
                <a:ea typeface="Arial Black"/>
                <a:cs typeface="Arial Black"/>
                <a:sym typeface="Arial Black"/>
              </a:rPr>
              <a:t>Discovery</a:t>
            </a:r>
            <a:endParaRPr sz="1100"/>
          </a:p>
        </p:txBody>
      </p:sp>
      <p:sp>
        <p:nvSpPr>
          <p:cNvPr id="238" name="Google Shape;238;p33"/>
          <p:cNvSpPr txBox="1"/>
          <p:nvPr/>
        </p:nvSpPr>
        <p:spPr>
          <a:xfrm>
            <a:off x="2185079" y="1026353"/>
            <a:ext cx="946547" cy="297656"/>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Clr>
                <a:schemeClr val="lt1"/>
              </a:buClr>
              <a:buSzPts val="800"/>
              <a:buFont typeface="Arial Narrow"/>
              <a:buNone/>
            </a:pPr>
            <a:r>
              <a:rPr b="1" lang="en" sz="800">
                <a:solidFill>
                  <a:srgbClr val="434343"/>
                </a:solidFill>
                <a:latin typeface="Arial Narrow"/>
                <a:ea typeface="Arial Narrow"/>
                <a:cs typeface="Arial Narrow"/>
                <a:sym typeface="Arial Narrow"/>
              </a:rPr>
              <a:t>Customers, Products,</a:t>
            </a:r>
            <a:endParaRPr sz="1100">
              <a:solidFill>
                <a:srgbClr val="434343"/>
              </a:solidFill>
            </a:endParaRPr>
          </a:p>
          <a:p>
            <a:pPr indent="0" lvl="0" marL="0" marR="0" rtl="0" algn="r">
              <a:spcBef>
                <a:spcPts val="0"/>
              </a:spcBef>
              <a:spcAft>
                <a:spcPts val="0"/>
              </a:spcAft>
              <a:buClr>
                <a:schemeClr val="lt1"/>
              </a:buClr>
              <a:buSzPts val="800"/>
              <a:buFont typeface="Arial Narrow"/>
              <a:buNone/>
            </a:pPr>
            <a:r>
              <a:rPr b="1" lang="en" sz="800">
                <a:solidFill>
                  <a:srgbClr val="434343"/>
                </a:solidFill>
                <a:latin typeface="Arial Narrow"/>
                <a:ea typeface="Arial Narrow"/>
                <a:cs typeface="Arial Narrow"/>
                <a:sym typeface="Arial Narrow"/>
              </a:rPr>
              <a:t>Business, Marketing</a:t>
            </a:r>
            <a:endParaRPr b="1" sz="800">
              <a:solidFill>
                <a:srgbClr val="434343"/>
              </a:solidFill>
              <a:latin typeface="Arial Black"/>
              <a:ea typeface="Arial Black"/>
              <a:cs typeface="Arial Black"/>
              <a:sym typeface="Arial Black"/>
            </a:endParaRPr>
          </a:p>
        </p:txBody>
      </p:sp>
      <p:cxnSp>
        <p:nvCxnSpPr>
          <p:cNvPr id="239" name="Google Shape;239;p33"/>
          <p:cNvCxnSpPr/>
          <p:nvPr/>
        </p:nvCxnSpPr>
        <p:spPr>
          <a:xfrm>
            <a:off x="3169444" y="1112043"/>
            <a:ext cx="0" cy="171450"/>
          </a:xfrm>
          <a:prstGeom prst="straightConnector1">
            <a:avLst/>
          </a:prstGeom>
          <a:noFill/>
          <a:ln cap="flat" cmpd="sng" w="28575">
            <a:solidFill>
              <a:srgbClr val="000000"/>
            </a:solidFill>
            <a:prstDash val="solid"/>
            <a:round/>
            <a:headEnd len="med" w="med" type="none"/>
            <a:tailEnd len="lg" w="lg" type="stealth"/>
          </a:ln>
        </p:spPr>
      </p:cxnSp>
      <p:sp>
        <p:nvSpPr>
          <p:cNvPr id="240" name="Google Shape;240;p33"/>
          <p:cNvSpPr txBox="1"/>
          <p:nvPr/>
        </p:nvSpPr>
        <p:spPr>
          <a:xfrm>
            <a:off x="4118300" y="1009650"/>
            <a:ext cx="1392300" cy="297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Clr>
                <a:schemeClr val="lt1"/>
              </a:buClr>
              <a:buSzPts val="800"/>
              <a:buFont typeface="Arial Narrow"/>
              <a:buNone/>
            </a:pPr>
            <a:r>
              <a:rPr b="1" lang="en" sz="800">
                <a:solidFill>
                  <a:srgbClr val="434343"/>
                </a:solidFill>
                <a:latin typeface="Arial Narrow"/>
                <a:ea typeface="Arial Narrow"/>
                <a:cs typeface="Arial Narrow"/>
                <a:sym typeface="Arial Narrow"/>
              </a:rPr>
              <a:t>Customers, Products,</a:t>
            </a:r>
            <a:endParaRPr sz="1100">
              <a:solidFill>
                <a:srgbClr val="434343"/>
              </a:solidFill>
            </a:endParaRPr>
          </a:p>
          <a:p>
            <a:pPr indent="0" lvl="0" marL="0" marR="0" rtl="0" algn="r">
              <a:spcBef>
                <a:spcPts val="0"/>
              </a:spcBef>
              <a:spcAft>
                <a:spcPts val="0"/>
              </a:spcAft>
              <a:buClr>
                <a:schemeClr val="lt1"/>
              </a:buClr>
              <a:buSzPts val="800"/>
              <a:buFont typeface="Arial Narrow"/>
              <a:buNone/>
            </a:pPr>
            <a:r>
              <a:rPr b="1" lang="en" sz="800">
                <a:solidFill>
                  <a:srgbClr val="434343"/>
                </a:solidFill>
                <a:latin typeface="Arial Narrow"/>
                <a:ea typeface="Arial Narrow"/>
                <a:cs typeface="Arial Narrow"/>
                <a:sym typeface="Arial Narrow"/>
              </a:rPr>
              <a:t>Business, Marketing</a:t>
            </a:r>
            <a:endParaRPr b="1" sz="800">
              <a:solidFill>
                <a:srgbClr val="434343"/>
              </a:solidFill>
              <a:latin typeface="Arial Black"/>
              <a:ea typeface="Arial Black"/>
              <a:cs typeface="Arial Black"/>
              <a:sym typeface="Arial Black"/>
            </a:endParaRPr>
          </a:p>
        </p:txBody>
      </p:sp>
      <p:pic>
        <p:nvPicPr>
          <p:cNvPr descr="Storyboard" id="241" name="Google Shape;241;p33"/>
          <p:cNvPicPr preferRelativeResize="0"/>
          <p:nvPr/>
        </p:nvPicPr>
        <p:blipFill rotWithShape="1">
          <a:blip r:embed="rId3">
            <a:alphaModFix/>
          </a:blip>
          <a:srcRect b="6002" l="1798" r="2747" t="3429"/>
          <a:stretch/>
        </p:blipFill>
        <p:spPr>
          <a:xfrm>
            <a:off x="3620690" y="2621755"/>
            <a:ext cx="1200150" cy="628650"/>
          </a:xfrm>
          <a:prstGeom prst="rect">
            <a:avLst/>
          </a:prstGeom>
          <a:noFill/>
          <a:ln>
            <a:noFill/>
          </a:ln>
        </p:spPr>
      </p:pic>
      <p:cxnSp>
        <p:nvCxnSpPr>
          <p:cNvPr id="242" name="Google Shape;242;p33"/>
          <p:cNvCxnSpPr/>
          <p:nvPr/>
        </p:nvCxnSpPr>
        <p:spPr>
          <a:xfrm>
            <a:off x="4857750" y="1735931"/>
            <a:ext cx="0" cy="1958579"/>
          </a:xfrm>
          <a:prstGeom prst="straightConnector1">
            <a:avLst/>
          </a:prstGeom>
          <a:noFill/>
          <a:ln cap="flat" cmpd="sng" w="28575">
            <a:solidFill>
              <a:srgbClr val="000000"/>
            </a:solidFill>
            <a:prstDash val="solid"/>
            <a:round/>
            <a:headEnd len="med" w="med" type="none"/>
            <a:tailEnd len="med" w="med" type="none"/>
          </a:ln>
        </p:spPr>
      </p:cxnSp>
      <p:cxnSp>
        <p:nvCxnSpPr>
          <p:cNvPr id="243" name="Google Shape;243;p33"/>
          <p:cNvCxnSpPr/>
          <p:nvPr/>
        </p:nvCxnSpPr>
        <p:spPr>
          <a:xfrm>
            <a:off x="3426619" y="1735931"/>
            <a:ext cx="0" cy="1958579"/>
          </a:xfrm>
          <a:prstGeom prst="straightConnector1">
            <a:avLst/>
          </a:prstGeom>
          <a:noFill/>
          <a:ln cap="flat" cmpd="sng" w="28575">
            <a:solidFill>
              <a:srgbClr val="000000"/>
            </a:solidFill>
            <a:prstDash val="solid"/>
            <a:round/>
            <a:headEnd len="med" w="med" type="none"/>
            <a:tailEnd len="lg" w="lg" type="stealth"/>
          </a:ln>
        </p:spPr>
      </p:cxnSp>
      <p:sp>
        <p:nvSpPr>
          <p:cNvPr id="244" name="Google Shape;244;p33"/>
          <p:cNvSpPr txBox="1"/>
          <p:nvPr/>
        </p:nvSpPr>
        <p:spPr>
          <a:xfrm>
            <a:off x="2777729" y="4331495"/>
            <a:ext cx="1487426" cy="76174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900"/>
              <a:buFont typeface="Arial Black"/>
              <a:buNone/>
            </a:pPr>
            <a:r>
              <a:rPr b="1" lang="en" sz="900" u="sng">
                <a:solidFill>
                  <a:srgbClr val="434343"/>
                </a:solidFill>
                <a:latin typeface="Arial Black"/>
                <a:ea typeface="Arial Black"/>
                <a:cs typeface="Arial Black"/>
                <a:sym typeface="Arial Black"/>
              </a:rPr>
              <a:t>Design Definition:</a:t>
            </a:r>
            <a:endParaRPr b="1" sz="900">
              <a:solidFill>
                <a:srgbClr val="434343"/>
              </a:solidFill>
              <a:latin typeface="Arial Narrow"/>
              <a:ea typeface="Arial Narrow"/>
              <a:cs typeface="Arial Narrow"/>
              <a:sym typeface="Arial Narrow"/>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Design Problem Statement</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Targeted User Roles (Who)</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Targeted User Tasks (What)</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Design Direction Statements</a:t>
            </a:r>
            <a:endParaRPr sz="1100">
              <a:solidFill>
                <a:srgbClr val="434343"/>
              </a:solidFill>
            </a:endParaRPr>
          </a:p>
        </p:txBody>
      </p:sp>
      <p:pic>
        <p:nvPicPr>
          <p:cNvPr descr="Diskette" id="245" name="Google Shape;245;p33"/>
          <p:cNvPicPr preferRelativeResize="0"/>
          <p:nvPr/>
        </p:nvPicPr>
        <p:blipFill rotWithShape="1">
          <a:blip r:embed="rId4">
            <a:alphaModFix/>
          </a:blip>
          <a:srcRect b="12646" l="-5319" r="6788" t="9727"/>
          <a:stretch/>
        </p:blipFill>
        <p:spPr>
          <a:xfrm>
            <a:off x="4457700" y="3783807"/>
            <a:ext cx="639366" cy="475060"/>
          </a:xfrm>
          <a:prstGeom prst="rect">
            <a:avLst/>
          </a:prstGeom>
          <a:noFill/>
          <a:ln>
            <a:noFill/>
          </a:ln>
        </p:spPr>
      </p:pic>
      <p:pic>
        <p:nvPicPr>
          <p:cNvPr descr="Spec" id="246" name="Google Shape;246;p33"/>
          <p:cNvPicPr preferRelativeResize="0"/>
          <p:nvPr/>
        </p:nvPicPr>
        <p:blipFill rotWithShape="1">
          <a:blip r:embed="rId5">
            <a:alphaModFix/>
          </a:blip>
          <a:srcRect b="10046" l="5606" r="9696" t="6436"/>
          <a:stretch/>
        </p:blipFill>
        <p:spPr>
          <a:xfrm>
            <a:off x="5795963" y="3658791"/>
            <a:ext cx="665560" cy="633413"/>
          </a:xfrm>
          <a:prstGeom prst="rect">
            <a:avLst/>
          </a:prstGeom>
          <a:noFill/>
          <a:ln>
            <a:noFill/>
          </a:ln>
        </p:spPr>
      </p:pic>
      <p:sp>
        <p:nvSpPr>
          <p:cNvPr id="247" name="Google Shape;247;p33"/>
          <p:cNvSpPr txBox="1"/>
          <p:nvPr/>
        </p:nvSpPr>
        <p:spPr>
          <a:xfrm>
            <a:off x="5674519" y="4331495"/>
            <a:ext cx="1593224" cy="76174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900"/>
              <a:buFont typeface="Arial Black"/>
              <a:buNone/>
            </a:pPr>
            <a:r>
              <a:rPr b="1" lang="en" sz="900" u="sng">
                <a:solidFill>
                  <a:srgbClr val="434343"/>
                </a:solidFill>
                <a:latin typeface="Arial Black"/>
                <a:ea typeface="Arial Black"/>
                <a:cs typeface="Arial Black"/>
                <a:sym typeface="Arial Black"/>
              </a:rPr>
              <a:t>Specification:</a:t>
            </a:r>
            <a:endParaRPr b="1" sz="900">
              <a:solidFill>
                <a:srgbClr val="434343"/>
              </a:solidFill>
              <a:latin typeface="Arial Narrow"/>
              <a:ea typeface="Arial Narrow"/>
              <a:cs typeface="Arial Narrow"/>
              <a:sym typeface="Arial Narrow"/>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Hi Fidelity, Refined Design</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 Based on customer feedback</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 Foundation in product reality</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 Refined Design description</a:t>
            </a:r>
            <a:endParaRPr sz="1100">
              <a:solidFill>
                <a:srgbClr val="434343"/>
              </a:solidFill>
            </a:endParaRPr>
          </a:p>
        </p:txBody>
      </p:sp>
      <p:cxnSp>
        <p:nvCxnSpPr>
          <p:cNvPr id="248" name="Google Shape;248;p33"/>
          <p:cNvCxnSpPr/>
          <p:nvPr/>
        </p:nvCxnSpPr>
        <p:spPr>
          <a:xfrm>
            <a:off x="6057900" y="1729979"/>
            <a:ext cx="0" cy="1901428"/>
          </a:xfrm>
          <a:prstGeom prst="straightConnector1">
            <a:avLst/>
          </a:prstGeom>
          <a:noFill/>
          <a:ln cap="flat" cmpd="sng" w="28575">
            <a:solidFill>
              <a:srgbClr val="000000"/>
            </a:solidFill>
            <a:prstDash val="solid"/>
            <a:round/>
            <a:headEnd len="med" w="med" type="none"/>
            <a:tailEnd len="lg" w="lg" type="stealth"/>
          </a:ln>
        </p:spPr>
      </p:cxnSp>
      <p:cxnSp>
        <p:nvCxnSpPr>
          <p:cNvPr id="249" name="Google Shape;249;p33"/>
          <p:cNvCxnSpPr/>
          <p:nvPr/>
        </p:nvCxnSpPr>
        <p:spPr>
          <a:xfrm>
            <a:off x="6172200" y="1732359"/>
            <a:ext cx="171450" cy="0"/>
          </a:xfrm>
          <a:prstGeom prst="straightConnector1">
            <a:avLst/>
          </a:prstGeom>
          <a:noFill/>
          <a:ln cap="flat" cmpd="sng" w="28575">
            <a:solidFill>
              <a:srgbClr val="000000"/>
            </a:solidFill>
            <a:prstDash val="solid"/>
            <a:round/>
            <a:headEnd len="med" w="med" type="none"/>
            <a:tailEnd len="lg" w="lg" type="stealth"/>
          </a:ln>
        </p:spPr>
      </p:cxnSp>
      <p:cxnSp>
        <p:nvCxnSpPr>
          <p:cNvPr id="250" name="Google Shape;250;p33"/>
          <p:cNvCxnSpPr/>
          <p:nvPr/>
        </p:nvCxnSpPr>
        <p:spPr>
          <a:xfrm>
            <a:off x="3492103" y="1740693"/>
            <a:ext cx="171450" cy="0"/>
          </a:xfrm>
          <a:prstGeom prst="straightConnector1">
            <a:avLst/>
          </a:prstGeom>
          <a:noFill/>
          <a:ln cap="flat" cmpd="sng" w="28575">
            <a:solidFill>
              <a:srgbClr val="000000"/>
            </a:solidFill>
            <a:prstDash val="solid"/>
            <a:round/>
            <a:headEnd len="med" w="med" type="none"/>
            <a:tailEnd len="lg" w="lg" type="stealth"/>
          </a:ln>
        </p:spPr>
      </p:cxnSp>
      <p:cxnSp>
        <p:nvCxnSpPr>
          <p:cNvPr id="251" name="Google Shape;251;p33"/>
          <p:cNvCxnSpPr/>
          <p:nvPr/>
        </p:nvCxnSpPr>
        <p:spPr>
          <a:xfrm>
            <a:off x="3492103" y="1740693"/>
            <a:ext cx="0" cy="1896666"/>
          </a:xfrm>
          <a:prstGeom prst="straightConnector1">
            <a:avLst/>
          </a:prstGeom>
          <a:noFill/>
          <a:ln cap="flat" cmpd="sng" w="28575">
            <a:solidFill>
              <a:srgbClr val="000000"/>
            </a:solidFill>
            <a:prstDash val="solid"/>
            <a:round/>
            <a:headEnd len="med" w="med" type="none"/>
            <a:tailEnd len="med" w="med" type="none"/>
          </a:ln>
        </p:spPr>
      </p:cxnSp>
      <p:sp>
        <p:nvSpPr>
          <p:cNvPr id="252" name="Google Shape;252;p33"/>
          <p:cNvSpPr txBox="1"/>
          <p:nvPr/>
        </p:nvSpPr>
        <p:spPr>
          <a:xfrm>
            <a:off x="3998119" y="3283743"/>
            <a:ext cx="914400" cy="20597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Storyboard</a:t>
            </a:r>
            <a:endParaRPr sz="1100">
              <a:solidFill>
                <a:srgbClr val="434343"/>
              </a:solidFill>
            </a:endParaRPr>
          </a:p>
        </p:txBody>
      </p:sp>
      <p:pic>
        <p:nvPicPr>
          <p:cNvPr descr="Document" id="253" name="Google Shape;253;p33"/>
          <p:cNvPicPr preferRelativeResize="0"/>
          <p:nvPr/>
        </p:nvPicPr>
        <p:blipFill rotWithShape="1">
          <a:blip r:embed="rId6">
            <a:alphaModFix/>
          </a:blip>
          <a:srcRect b="0" l="0" r="0" t="0"/>
          <a:stretch/>
        </p:blipFill>
        <p:spPr>
          <a:xfrm>
            <a:off x="3177778" y="3702844"/>
            <a:ext cx="685800" cy="625079"/>
          </a:xfrm>
          <a:prstGeom prst="rect">
            <a:avLst/>
          </a:prstGeom>
          <a:noFill/>
          <a:ln>
            <a:noFill/>
          </a:ln>
        </p:spPr>
      </p:pic>
      <p:pic>
        <p:nvPicPr>
          <p:cNvPr descr="Cards" id="254" name="Google Shape;254;p33"/>
          <p:cNvPicPr preferRelativeResize="0"/>
          <p:nvPr/>
        </p:nvPicPr>
        <p:blipFill rotWithShape="1">
          <a:blip r:embed="rId7">
            <a:alphaModFix/>
          </a:blip>
          <a:srcRect b="0" l="0" r="0" t="0"/>
          <a:stretch/>
        </p:blipFill>
        <p:spPr>
          <a:xfrm>
            <a:off x="1838326" y="2116931"/>
            <a:ext cx="592931" cy="814388"/>
          </a:xfrm>
          <a:prstGeom prst="rect">
            <a:avLst/>
          </a:prstGeom>
          <a:noFill/>
          <a:ln>
            <a:noFill/>
          </a:ln>
        </p:spPr>
      </p:pic>
      <p:pic>
        <p:nvPicPr>
          <p:cNvPr descr="Drawers" id="255" name="Google Shape;255;p33"/>
          <p:cNvPicPr preferRelativeResize="0"/>
          <p:nvPr/>
        </p:nvPicPr>
        <p:blipFill rotWithShape="1">
          <a:blip r:embed="rId8">
            <a:alphaModFix/>
          </a:blip>
          <a:srcRect b="0" l="0" r="0" t="0"/>
          <a:stretch/>
        </p:blipFill>
        <p:spPr>
          <a:xfrm>
            <a:off x="1683544" y="2950369"/>
            <a:ext cx="807244" cy="1050131"/>
          </a:xfrm>
          <a:prstGeom prst="rect">
            <a:avLst/>
          </a:prstGeom>
          <a:noFill/>
          <a:ln>
            <a:noFill/>
          </a:ln>
        </p:spPr>
      </p:pic>
      <p:sp>
        <p:nvSpPr>
          <p:cNvPr id="256" name="Google Shape;256;p33"/>
          <p:cNvSpPr txBox="1"/>
          <p:nvPr/>
        </p:nvSpPr>
        <p:spPr>
          <a:xfrm>
            <a:off x="2369344" y="2083593"/>
            <a:ext cx="1164431" cy="186974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Customers:</a:t>
            </a:r>
            <a:endParaRPr b="1" sz="900">
              <a:solidFill>
                <a:srgbClr val="434343"/>
              </a:solidFill>
              <a:latin typeface="Arial Black"/>
              <a:ea typeface="Arial Black"/>
              <a:cs typeface="Arial Black"/>
              <a:sym typeface="Arial Black"/>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 Roles (Who)</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 Tasks (What)</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 Context (Stories)</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Marketing:</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 Business Priorities</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 Messages</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Technology:</a:t>
            </a:r>
            <a:endParaRPr b="1" sz="900">
              <a:solidFill>
                <a:srgbClr val="434343"/>
              </a:solidFill>
              <a:latin typeface="Arial Black"/>
              <a:ea typeface="Arial Black"/>
              <a:cs typeface="Arial Black"/>
              <a:sym typeface="Arial Black"/>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 Products</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 Architecture</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Design:</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 Leading/competing</a:t>
            </a:r>
            <a:endParaRPr sz="1100">
              <a:solidFill>
                <a:srgbClr val="434343"/>
              </a:solidFill>
            </a:endParaRPr>
          </a:p>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      technologies</a:t>
            </a:r>
            <a:endParaRPr b="1" sz="900">
              <a:solidFill>
                <a:srgbClr val="434343"/>
              </a:solidFill>
              <a:latin typeface="Arial Black"/>
              <a:ea typeface="Arial Black"/>
              <a:cs typeface="Arial Black"/>
              <a:sym typeface="Arial Black"/>
            </a:endParaRPr>
          </a:p>
        </p:txBody>
      </p:sp>
      <p:pic>
        <p:nvPicPr>
          <p:cNvPr descr="Meeting" id="257" name="Google Shape;257;p33"/>
          <p:cNvPicPr preferRelativeResize="0"/>
          <p:nvPr/>
        </p:nvPicPr>
        <p:blipFill rotWithShape="1">
          <a:blip r:embed="rId9">
            <a:alphaModFix/>
          </a:blip>
          <a:srcRect b="0" l="0" r="0" t="0"/>
          <a:stretch/>
        </p:blipFill>
        <p:spPr>
          <a:xfrm>
            <a:off x="5019676" y="2712244"/>
            <a:ext cx="992981" cy="535781"/>
          </a:xfrm>
          <a:prstGeom prst="rect">
            <a:avLst/>
          </a:prstGeom>
          <a:noFill/>
          <a:ln>
            <a:noFill/>
          </a:ln>
        </p:spPr>
      </p:pic>
      <p:sp>
        <p:nvSpPr>
          <p:cNvPr id="258" name="Google Shape;258;p33"/>
          <p:cNvSpPr txBox="1"/>
          <p:nvPr/>
        </p:nvSpPr>
        <p:spPr>
          <a:xfrm>
            <a:off x="5019675" y="3283743"/>
            <a:ext cx="1089422" cy="20597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900"/>
              <a:buFont typeface="Arial Narrow"/>
              <a:buNone/>
            </a:pPr>
            <a:r>
              <a:rPr b="1" lang="en" sz="900">
                <a:solidFill>
                  <a:srgbClr val="434343"/>
                </a:solidFill>
                <a:latin typeface="Arial Narrow"/>
                <a:ea typeface="Arial Narrow"/>
                <a:cs typeface="Arial Narrow"/>
                <a:sym typeface="Arial Narrow"/>
              </a:rPr>
              <a:t>Review &amp; Iterate</a:t>
            </a:r>
            <a:endParaRPr b="1" sz="900">
              <a:solidFill>
                <a:srgbClr val="434343"/>
              </a:solidFill>
              <a:latin typeface="Arial Black"/>
              <a:ea typeface="Arial Black"/>
              <a:cs typeface="Arial Black"/>
              <a:sym typeface="Arial Black"/>
            </a:endParaRPr>
          </a:p>
        </p:txBody>
      </p:sp>
      <p:sp>
        <p:nvSpPr>
          <p:cNvPr id="259" name="Google Shape;259;p33"/>
          <p:cNvSpPr txBox="1"/>
          <p:nvPr/>
        </p:nvSpPr>
        <p:spPr>
          <a:xfrm>
            <a:off x="40818" y="4920311"/>
            <a:ext cx="2486880" cy="2077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900"/>
              <a:buFont typeface="Arial"/>
              <a:buNone/>
            </a:pPr>
            <a:r>
              <a:rPr b="0" lang="en" sz="900" u="sng">
                <a:solidFill>
                  <a:schemeClr val="hlink"/>
                </a:solidFill>
                <a:latin typeface="Arial"/>
                <a:ea typeface="Arial"/>
                <a:cs typeface="Arial"/>
                <a:sym typeface="Arial"/>
                <a:hlinkClick r:id="rId10"/>
              </a:rPr>
              <a:t>http://slideplayer.com/slide/6667012/</a:t>
            </a:r>
            <a:r>
              <a:rPr b="0" lang="en" sz="900">
                <a:solidFill>
                  <a:schemeClr val="lt1"/>
                </a:solidFill>
                <a:latin typeface="Arial"/>
                <a:ea typeface="Arial"/>
                <a:cs typeface="Arial"/>
                <a:sym typeface="Arial"/>
              </a:rPr>
              <a:t> </a:t>
            </a:r>
            <a:r>
              <a:rPr b="0" lang="en" sz="900">
                <a:solidFill>
                  <a:srgbClr val="434343"/>
                </a:solidFill>
                <a:latin typeface="Arial"/>
                <a:ea typeface="Arial"/>
                <a:cs typeface="Arial"/>
                <a:sym typeface="Arial"/>
              </a:rPr>
              <a:t>slide 13</a:t>
            </a:r>
            <a:endParaRPr b="0" sz="900">
              <a:solidFill>
                <a:srgbClr val="434343"/>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out</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Which Teapots did you choose for "Someone who needs to serve tea at dinner party?" Why did you choose those particular teapots?</a:t>
            </a:r>
            <a:endParaRPr sz="2200"/>
          </a:p>
          <a:p>
            <a:pPr indent="-368300" lvl="0" marL="457200" rtl="0" algn="l">
              <a:spcBef>
                <a:spcPts val="0"/>
              </a:spcBef>
              <a:spcAft>
                <a:spcPts val="0"/>
              </a:spcAft>
              <a:buSzPts val="2200"/>
              <a:buChar char="●"/>
            </a:pPr>
            <a:r>
              <a:rPr lang="en" sz="2200"/>
              <a:t>Which teapots did you choose for "Someone who likes metallic objects?" Why did you choose those particular teapots?</a:t>
            </a:r>
            <a:endParaRPr sz="2200"/>
          </a:p>
          <a:p>
            <a:pPr indent="-368300" lvl="0" marL="457200" rtl="0" algn="l">
              <a:spcBef>
                <a:spcPts val="0"/>
              </a:spcBef>
              <a:spcAft>
                <a:spcPts val="0"/>
              </a:spcAft>
              <a:buSzPts val="2200"/>
              <a:buChar char="●"/>
            </a:pPr>
            <a:r>
              <a:rPr lang="en" sz="2200"/>
              <a:t>Which users were the easiest to find matches for?</a:t>
            </a:r>
            <a:endParaRPr sz="2200"/>
          </a:p>
          <a:p>
            <a:pPr indent="-368300" lvl="0" marL="457200" rtl="0" algn="l">
              <a:spcBef>
                <a:spcPts val="0"/>
              </a:spcBef>
              <a:spcAft>
                <a:spcPts val="0"/>
              </a:spcAft>
              <a:buSzPts val="2200"/>
              <a:buChar char="●"/>
            </a:pPr>
            <a:r>
              <a:rPr lang="en" sz="2200"/>
              <a:t>Which users were the hardest to find matches for?</a:t>
            </a:r>
            <a:endParaRPr sz="2200"/>
          </a:p>
          <a:p>
            <a:pPr indent="-368300" lvl="0" marL="457200" rtl="0" algn="l">
              <a:spcBef>
                <a:spcPts val="0"/>
              </a:spcBef>
              <a:spcAft>
                <a:spcPts val="0"/>
              </a:spcAft>
              <a:buSzPts val="2200"/>
              <a:buChar char="●"/>
            </a:pPr>
            <a:r>
              <a:rPr lang="en" sz="2200"/>
              <a:t>On page 2 (if you got to it), ask which teapot was your favorite? Why?</a:t>
            </a:r>
            <a:br>
              <a:rPr lang="en" sz="2200"/>
            </a:b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4" name="Shape 264"/>
        <p:cNvGrpSpPr/>
        <p:nvPr/>
      </p:nvGrpSpPr>
      <p:grpSpPr>
        <a:xfrm>
          <a:off x="0" y="0"/>
          <a:ext cx="0" cy="0"/>
          <a:chOff x="0" y="0"/>
          <a:chExt cx="0" cy="0"/>
        </a:xfrm>
      </p:grpSpPr>
      <p:sp>
        <p:nvSpPr>
          <p:cNvPr id="265" name="Google Shape;265;p34"/>
          <p:cNvSpPr txBox="1"/>
          <p:nvPr>
            <p:ph idx="1" type="body"/>
          </p:nvPr>
        </p:nvSpPr>
        <p:spPr>
          <a:xfrm>
            <a:off x="628650" y="1152475"/>
            <a:ext cx="7760700" cy="3416400"/>
          </a:xfrm>
          <a:prstGeom prst="rect">
            <a:avLst/>
          </a:prstGeom>
          <a:noFill/>
          <a:ln>
            <a:noFill/>
          </a:ln>
        </p:spPr>
        <p:txBody>
          <a:bodyPr anchorCtr="0" anchor="t" bIns="34275" lIns="68575" spcFirstLastPara="1" rIns="68575" wrap="square" tIns="34275">
            <a:noAutofit/>
          </a:bodyPr>
          <a:lstStyle/>
          <a:p>
            <a:pPr indent="-381000" lvl="0" marL="457200" rtl="0" algn="l">
              <a:lnSpc>
                <a:spcPct val="80000"/>
              </a:lnSpc>
              <a:spcBef>
                <a:spcPts val="0"/>
              </a:spcBef>
              <a:spcAft>
                <a:spcPts val="0"/>
              </a:spcAft>
              <a:buSzPts val="2400"/>
              <a:buChar char="●"/>
            </a:pPr>
            <a:r>
              <a:rPr lang="en" sz="2400"/>
              <a:t>Psychology</a:t>
            </a:r>
            <a:endParaRPr sz="1100"/>
          </a:p>
          <a:p>
            <a:pPr indent="-381000" lvl="0" marL="457200" rtl="0" algn="l">
              <a:lnSpc>
                <a:spcPct val="80000"/>
              </a:lnSpc>
              <a:spcBef>
                <a:spcPts val="0"/>
              </a:spcBef>
              <a:spcAft>
                <a:spcPts val="0"/>
              </a:spcAft>
              <a:buSzPts val="2400"/>
              <a:buChar char="●"/>
            </a:pPr>
            <a:r>
              <a:rPr lang="en" sz="2400"/>
              <a:t>Graphic design/visual communication</a:t>
            </a:r>
            <a:endParaRPr sz="2400"/>
          </a:p>
          <a:p>
            <a:pPr indent="-381000" lvl="0" marL="457200" rtl="0" algn="l">
              <a:lnSpc>
                <a:spcPct val="80000"/>
              </a:lnSpc>
              <a:spcBef>
                <a:spcPts val="0"/>
              </a:spcBef>
              <a:spcAft>
                <a:spcPts val="0"/>
              </a:spcAft>
              <a:buSzPts val="2400"/>
              <a:buChar char="●"/>
            </a:pPr>
            <a:r>
              <a:rPr lang="en" sz="2400"/>
              <a:t>Written communication</a:t>
            </a:r>
            <a:endParaRPr sz="1100"/>
          </a:p>
          <a:p>
            <a:pPr indent="-381000" lvl="0" marL="457200" rtl="0" algn="l">
              <a:lnSpc>
                <a:spcPct val="80000"/>
              </a:lnSpc>
              <a:spcBef>
                <a:spcPts val="0"/>
              </a:spcBef>
              <a:spcAft>
                <a:spcPts val="0"/>
              </a:spcAft>
              <a:buSzPts val="2400"/>
              <a:buChar char="●"/>
            </a:pPr>
            <a:r>
              <a:rPr lang="en" sz="2400"/>
              <a:t>Industrial design</a:t>
            </a:r>
            <a:endParaRPr sz="1100"/>
          </a:p>
          <a:p>
            <a:pPr indent="-381000" lvl="0" marL="457200" rtl="0" algn="l">
              <a:lnSpc>
                <a:spcPct val="80000"/>
              </a:lnSpc>
              <a:spcBef>
                <a:spcPts val="0"/>
              </a:spcBef>
              <a:spcAft>
                <a:spcPts val="0"/>
              </a:spcAft>
              <a:buSzPts val="2400"/>
              <a:buChar char="●"/>
            </a:pPr>
            <a:r>
              <a:rPr lang="en" sz="2400"/>
              <a:t>Programming</a:t>
            </a:r>
            <a:endParaRPr sz="1100"/>
          </a:p>
          <a:p>
            <a:pPr indent="0" lvl="1" marL="0" rtl="0" algn="l">
              <a:lnSpc>
                <a:spcPct val="80000"/>
              </a:lnSpc>
              <a:spcBef>
                <a:spcPts val="300"/>
              </a:spcBef>
              <a:spcAft>
                <a:spcPts val="0"/>
              </a:spcAft>
              <a:buClr>
                <a:srgbClr val="EDEDED"/>
              </a:buClr>
              <a:buSzPts val="2100"/>
              <a:buNone/>
            </a:pPr>
            <a:r>
              <a:t/>
            </a:r>
            <a:endParaRPr sz="2100"/>
          </a:p>
          <a:p>
            <a:pPr indent="0" lvl="0" marL="0" rtl="0" algn="l">
              <a:lnSpc>
                <a:spcPct val="80000"/>
              </a:lnSpc>
              <a:spcBef>
                <a:spcPts val="600"/>
              </a:spcBef>
              <a:spcAft>
                <a:spcPts val="0"/>
              </a:spcAft>
              <a:buClr>
                <a:srgbClr val="EDEDED"/>
              </a:buClr>
              <a:buSzPts val="2400"/>
              <a:buNone/>
            </a:pPr>
            <a:r>
              <a:rPr lang="en" sz="2400"/>
              <a:t>Each discipline brings its own knowledge and has its own priorities!</a:t>
            </a:r>
            <a:endParaRPr sz="1100"/>
          </a:p>
          <a:p>
            <a:pPr indent="0" lvl="1" marL="381000" rtl="0" algn="l">
              <a:lnSpc>
                <a:spcPct val="80000"/>
              </a:lnSpc>
              <a:spcBef>
                <a:spcPts val="300"/>
              </a:spcBef>
              <a:spcAft>
                <a:spcPts val="0"/>
              </a:spcAft>
              <a:buClr>
                <a:srgbClr val="EDEDED"/>
              </a:buClr>
              <a:buSzPts val="2100"/>
              <a:buNone/>
            </a:pPr>
            <a:r>
              <a:t/>
            </a:r>
            <a:endParaRPr sz="2100"/>
          </a:p>
          <a:p>
            <a:pPr indent="-12700" lvl="0" marL="127000" rtl="0" algn="l">
              <a:lnSpc>
                <a:spcPct val="80000"/>
              </a:lnSpc>
              <a:spcBef>
                <a:spcPts val="600"/>
              </a:spcBef>
              <a:spcAft>
                <a:spcPts val="1600"/>
              </a:spcAft>
              <a:buClr>
                <a:srgbClr val="EDEDED"/>
              </a:buClr>
              <a:buSzPts val="1800"/>
              <a:buNone/>
            </a:pPr>
            <a:r>
              <a:t/>
            </a:r>
            <a:endParaRPr sz="1100"/>
          </a:p>
        </p:txBody>
      </p:sp>
      <p:sp>
        <p:nvSpPr>
          <p:cNvPr id="266" name="Google Shape;266;p3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HCI is… Multidisciplinary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1" name="Shape 271"/>
        <p:cNvGrpSpPr/>
        <p:nvPr/>
      </p:nvGrpSpPr>
      <p:grpSpPr>
        <a:xfrm>
          <a:off x="0" y="0"/>
          <a:ext cx="0" cy="0"/>
          <a:chOff x="0" y="0"/>
          <a:chExt cx="0" cy="0"/>
        </a:xfrm>
      </p:grpSpPr>
      <p:sp>
        <p:nvSpPr>
          <p:cNvPr id="272" name="Google Shape;272;p35"/>
          <p:cNvSpPr txBox="1"/>
          <p:nvPr>
            <p:ph idx="1" type="body"/>
          </p:nvPr>
        </p:nvSpPr>
        <p:spPr>
          <a:xfrm>
            <a:off x="628650" y="1152475"/>
            <a:ext cx="7886700" cy="3416400"/>
          </a:xfrm>
          <a:prstGeom prst="rect">
            <a:avLst/>
          </a:prstGeom>
          <a:noFill/>
          <a:ln>
            <a:noFill/>
          </a:ln>
        </p:spPr>
        <p:txBody>
          <a:bodyPr anchorCtr="0" anchor="t" bIns="34275" lIns="68575" spcFirstLastPara="1" rIns="68575" wrap="square" tIns="34275">
            <a:noAutofit/>
          </a:bodyPr>
          <a:lstStyle/>
          <a:p>
            <a:pPr indent="-387350" lvl="0" marL="457200" rtl="0" algn="l">
              <a:lnSpc>
                <a:spcPct val="80000"/>
              </a:lnSpc>
              <a:spcBef>
                <a:spcPts val="0"/>
              </a:spcBef>
              <a:spcAft>
                <a:spcPts val="0"/>
              </a:spcAft>
              <a:buSzPts val="2500"/>
              <a:buChar char="●"/>
            </a:pPr>
            <a:r>
              <a:rPr lang="en" sz="2500"/>
              <a:t>Art: painting, photography, visualization</a:t>
            </a:r>
            <a:endParaRPr sz="1100"/>
          </a:p>
          <a:p>
            <a:pPr indent="-387350" lvl="0" marL="457200" rtl="0" algn="l">
              <a:lnSpc>
                <a:spcPct val="80000"/>
              </a:lnSpc>
              <a:spcBef>
                <a:spcPts val="0"/>
              </a:spcBef>
              <a:spcAft>
                <a:spcPts val="0"/>
              </a:spcAft>
              <a:buSzPts val="2500"/>
              <a:buChar char="●"/>
            </a:pPr>
            <a:r>
              <a:rPr lang="en" sz="2500"/>
              <a:t>Theatre: animation, film, stage</a:t>
            </a:r>
            <a:endParaRPr sz="1100"/>
          </a:p>
          <a:p>
            <a:pPr indent="-387350" lvl="0" marL="457200" rtl="0" algn="l">
              <a:lnSpc>
                <a:spcPct val="80000"/>
              </a:lnSpc>
              <a:spcBef>
                <a:spcPts val="0"/>
              </a:spcBef>
              <a:spcAft>
                <a:spcPts val="0"/>
              </a:spcAft>
              <a:buSzPts val="2500"/>
              <a:buChar char="●"/>
            </a:pPr>
            <a:r>
              <a:rPr lang="en" sz="2500"/>
              <a:t>Architecture</a:t>
            </a:r>
            <a:endParaRPr sz="1100"/>
          </a:p>
          <a:p>
            <a:pPr indent="-387350" lvl="0" marL="457200" rtl="0" algn="l">
              <a:lnSpc>
                <a:spcPct val="80000"/>
              </a:lnSpc>
              <a:spcBef>
                <a:spcPts val="0"/>
              </a:spcBef>
              <a:spcAft>
                <a:spcPts val="0"/>
              </a:spcAft>
              <a:buSzPts val="2500"/>
              <a:buChar char="●"/>
            </a:pPr>
            <a:r>
              <a:rPr lang="en" sz="2500"/>
              <a:t>Music</a:t>
            </a:r>
            <a:endParaRPr sz="1100"/>
          </a:p>
          <a:p>
            <a:pPr indent="-387350" lvl="0" marL="457200" rtl="0" algn="l">
              <a:lnSpc>
                <a:spcPct val="80000"/>
              </a:lnSpc>
              <a:spcBef>
                <a:spcPts val="0"/>
              </a:spcBef>
              <a:spcAft>
                <a:spcPts val="0"/>
              </a:spcAft>
              <a:buSzPts val="2500"/>
              <a:buChar char="●"/>
            </a:pPr>
            <a:r>
              <a:rPr lang="en" sz="2500"/>
              <a:t>Writing</a:t>
            </a:r>
            <a:endParaRPr sz="1100"/>
          </a:p>
          <a:p>
            <a:pPr indent="0" lvl="0" marL="0" rtl="0" algn="l">
              <a:lnSpc>
                <a:spcPct val="80000"/>
              </a:lnSpc>
              <a:spcBef>
                <a:spcPts val="600"/>
              </a:spcBef>
              <a:spcAft>
                <a:spcPts val="0"/>
              </a:spcAft>
              <a:buClr>
                <a:srgbClr val="EDEDED"/>
              </a:buClr>
              <a:buSzPts val="2800"/>
              <a:buNone/>
            </a:pPr>
            <a:r>
              <a:t/>
            </a:r>
            <a:endParaRPr sz="2800"/>
          </a:p>
          <a:p>
            <a:pPr indent="0" lvl="0" marL="0" rtl="0" algn="l">
              <a:lnSpc>
                <a:spcPct val="80000"/>
              </a:lnSpc>
              <a:spcBef>
                <a:spcPts val="600"/>
              </a:spcBef>
              <a:spcAft>
                <a:spcPts val="0"/>
              </a:spcAft>
              <a:buClr>
                <a:srgbClr val="EDEDED"/>
              </a:buClr>
              <a:buSzPts val="2800"/>
              <a:buNone/>
            </a:pPr>
            <a:r>
              <a:rPr lang="en" sz="2800"/>
              <a:t>HCI can learn from these disciplines that share similar design principles</a:t>
            </a:r>
            <a:endParaRPr sz="2800"/>
          </a:p>
          <a:p>
            <a:pPr indent="0" lvl="0" marL="127000" rtl="0" algn="l">
              <a:lnSpc>
                <a:spcPct val="80000"/>
              </a:lnSpc>
              <a:spcBef>
                <a:spcPts val="600"/>
              </a:spcBef>
              <a:spcAft>
                <a:spcPts val="1600"/>
              </a:spcAft>
              <a:buClr>
                <a:srgbClr val="EDEDED"/>
              </a:buClr>
              <a:buSzPts val="2800"/>
              <a:buNone/>
            </a:pPr>
            <a:r>
              <a:t/>
            </a:r>
            <a:endParaRPr sz="2800"/>
          </a:p>
        </p:txBody>
      </p:sp>
      <p:sp>
        <p:nvSpPr>
          <p:cNvPr id="273" name="Google Shape;273;p35"/>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HCI is…similar to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HCI is…a Computer Science Discipline</a:t>
            </a:r>
            <a:endParaRPr/>
          </a:p>
        </p:txBody>
      </p:sp>
      <p:sp>
        <p:nvSpPr>
          <p:cNvPr id="280" name="Google Shape;280;p36"/>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EDEDED"/>
              </a:buClr>
              <a:buSzPts val="2700"/>
              <a:buNone/>
            </a:pPr>
            <a:r>
              <a:rPr lang="en" sz="2700">
                <a:solidFill>
                  <a:srgbClr val="434343"/>
                </a:solidFill>
              </a:rPr>
              <a:t>The process for building software is a human activity. Backgrounds in physics, engineering, and math are ill-suited for consideration of human factors. Social scientists generally look at how people use computers, not how programs are developed </a:t>
            </a:r>
            <a:endParaRPr sz="2700">
              <a:solidFill>
                <a:srgbClr val="434343"/>
              </a:solidFill>
            </a:endParaRPr>
          </a:p>
          <a:p>
            <a:pPr indent="0" lvl="0" marL="0" rtl="0" algn="l">
              <a:lnSpc>
                <a:spcPct val="90000"/>
              </a:lnSpc>
              <a:spcBef>
                <a:spcPts val="600"/>
              </a:spcBef>
              <a:spcAft>
                <a:spcPts val="0"/>
              </a:spcAft>
              <a:buClr>
                <a:srgbClr val="EDEDED"/>
              </a:buClr>
              <a:buSzPts val="2700"/>
              <a:buNone/>
            </a:pPr>
            <a:r>
              <a:rPr lang="en" sz="2700">
                <a:solidFill>
                  <a:srgbClr val="434343"/>
                </a:solidFill>
              </a:rPr>
              <a:t>– John McHugh, in a seminar on software safety. </a:t>
            </a:r>
            <a:endParaRPr sz="1100">
              <a:solidFill>
                <a:srgbClr val="434343"/>
              </a:solidFill>
            </a:endParaRPr>
          </a:p>
          <a:p>
            <a:pPr indent="0" lvl="0" marL="0" rtl="0" algn="l">
              <a:lnSpc>
                <a:spcPct val="90000"/>
              </a:lnSpc>
              <a:spcBef>
                <a:spcPts val="600"/>
              </a:spcBef>
              <a:spcAft>
                <a:spcPts val="1600"/>
              </a:spcAft>
              <a:buClr>
                <a:srgbClr val="EDEDED"/>
              </a:buClr>
              <a:buSzPts val="1800"/>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7"/>
          <p:cNvSpPr txBox="1"/>
          <p:nvPr>
            <p:ph type="ctrTitle"/>
          </p:nvPr>
        </p:nvSpPr>
        <p:spPr>
          <a:xfrm>
            <a:off x="640899" y="3348021"/>
            <a:ext cx="6858000" cy="895987"/>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E2E2E2"/>
              </a:buClr>
              <a:buSzPts val="5400"/>
              <a:buFont typeface="Corbel"/>
              <a:buNone/>
            </a:pPr>
            <a:r>
              <a:rPr lang="en">
                <a:solidFill>
                  <a:srgbClr val="434343"/>
                </a:solidFill>
              </a:rPr>
              <a:t>Contextual Inquiry</a:t>
            </a:r>
            <a:endParaRPr>
              <a:solidFill>
                <a:srgbClr val="434343"/>
              </a:solidFill>
            </a:endParaRPr>
          </a:p>
        </p:txBody>
      </p:sp>
      <p:sp>
        <p:nvSpPr>
          <p:cNvPr id="286" name="Google Shape;286;p37"/>
          <p:cNvSpPr txBox="1"/>
          <p:nvPr>
            <p:ph idx="1" type="subTitle"/>
          </p:nvPr>
        </p:nvSpPr>
        <p:spPr>
          <a:xfrm>
            <a:off x="640899" y="2872409"/>
            <a:ext cx="6858000" cy="463366"/>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1600"/>
              </a:spcAft>
              <a:buClr>
                <a:schemeClr val="lt2"/>
              </a:buClr>
              <a:buSzPts val="1800"/>
              <a:buNone/>
            </a:pPr>
            <a:r>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Not The Way *You* Think</a:t>
            </a:r>
            <a:endParaRPr/>
          </a:p>
        </p:txBody>
      </p:sp>
      <p:sp>
        <p:nvSpPr>
          <p:cNvPr id="292" name="Google Shape;292;p38"/>
          <p:cNvSpPr txBox="1"/>
          <p:nvPr>
            <p:ph idx="1" type="body"/>
          </p:nvPr>
        </p:nvSpPr>
        <p:spPr>
          <a:xfrm>
            <a:off x="840000" y="1369219"/>
            <a:ext cx="76752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EDEDED"/>
              </a:buClr>
              <a:buSzPts val="1500"/>
              <a:buNone/>
            </a:pPr>
            <a:r>
              <a:rPr lang="en" sz="1500">
                <a:solidFill>
                  <a:srgbClr val="434343"/>
                </a:solidFill>
              </a:rPr>
              <a:t>From the Fall 2010 class, a student tells the story of how his mom calls text messages sent from one phone to another "email." The mom says "Hey did you get the "email" I sent but the student hasn't received any "email" in his inbox on his desktop machine. He's expecting "email" but she's expecting that he checked his phone for the message.</a:t>
            </a:r>
            <a:endParaRPr sz="1100">
              <a:solidFill>
                <a:srgbClr val="434343"/>
              </a:solidFill>
            </a:endParaRPr>
          </a:p>
          <a:p>
            <a:pPr indent="-120650" lvl="0" marL="127000" rtl="0" algn="l">
              <a:lnSpc>
                <a:spcPct val="90000"/>
              </a:lnSpc>
              <a:spcBef>
                <a:spcPts val="600"/>
              </a:spcBef>
              <a:spcAft>
                <a:spcPts val="0"/>
              </a:spcAft>
              <a:buClr>
                <a:srgbClr val="434343"/>
              </a:buClr>
              <a:buSzPts val="1500"/>
              <a:buChar char="●"/>
            </a:pPr>
            <a:r>
              <a:rPr lang="en" sz="1500">
                <a:solidFill>
                  <a:srgbClr val="434343"/>
                </a:solidFill>
              </a:rPr>
              <a:t>From the mom's perspective all she is doing is sending an asynchronous bit of text based communication to her son. To her, the mechanism for transport doesn't matter - whether she's typing it into an email client or into her phone. She's typing a recipient, typing in some text and pressing something to actually send the message.   Likely she learned to email before she learned how text on a phone and thus anything that is sent in this fashion is just "email."</a:t>
            </a:r>
            <a:endParaRPr sz="1100">
              <a:solidFill>
                <a:srgbClr val="434343"/>
              </a:solidFill>
            </a:endParaRPr>
          </a:p>
          <a:p>
            <a:pPr indent="-120650" lvl="0" marL="127000" rtl="0" algn="l">
              <a:lnSpc>
                <a:spcPct val="90000"/>
              </a:lnSpc>
              <a:spcBef>
                <a:spcPts val="600"/>
              </a:spcBef>
              <a:spcAft>
                <a:spcPts val="0"/>
              </a:spcAft>
              <a:buClr>
                <a:srgbClr val="434343"/>
              </a:buClr>
              <a:buSzPts val="1500"/>
              <a:buChar char="●"/>
            </a:pPr>
            <a:r>
              <a:rPr lang="en" sz="1500">
                <a:solidFill>
                  <a:srgbClr val="434343"/>
                </a:solidFill>
              </a:rPr>
              <a:t>To the student, these are clearly different mechanisms for sending and receiving information.</a:t>
            </a:r>
            <a:endParaRPr sz="1100">
              <a:solidFill>
                <a:srgbClr val="434343"/>
              </a:solidFill>
            </a:endParaRPr>
          </a:p>
          <a:p>
            <a:pPr indent="0" lvl="0" marL="0" rtl="0" algn="l">
              <a:lnSpc>
                <a:spcPct val="90000"/>
              </a:lnSpc>
              <a:spcBef>
                <a:spcPts val="600"/>
              </a:spcBef>
              <a:spcAft>
                <a:spcPts val="0"/>
              </a:spcAft>
              <a:buClr>
                <a:srgbClr val="EDEDED"/>
              </a:buClr>
              <a:buSzPts val="2100"/>
              <a:buNone/>
            </a:pPr>
            <a:r>
              <a:rPr b="1" lang="en" sz="2100">
                <a:solidFill>
                  <a:srgbClr val="434343"/>
                </a:solidFill>
              </a:rPr>
              <a:t>Moral</a:t>
            </a:r>
            <a:r>
              <a:rPr lang="en" sz="2100">
                <a:solidFill>
                  <a:srgbClr val="434343"/>
                </a:solidFill>
              </a:rPr>
              <a:t>: step out of your own assumptions when trying to understand how others use technology.</a:t>
            </a:r>
            <a:endParaRPr sz="1100">
              <a:solidFill>
                <a:srgbClr val="434343"/>
              </a:solidFill>
            </a:endParaRPr>
          </a:p>
          <a:p>
            <a:pPr indent="-25400" lvl="0" marL="127000" rtl="0" algn="l">
              <a:lnSpc>
                <a:spcPct val="90000"/>
              </a:lnSpc>
              <a:spcBef>
                <a:spcPts val="600"/>
              </a:spcBef>
              <a:spcAft>
                <a:spcPts val="1600"/>
              </a:spcAft>
              <a:buClr>
                <a:srgbClr val="EDEDED"/>
              </a:buClr>
              <a:buSzPts val="1500"/>
              <a:buNone/>
            </a:pPr>
            <a:r>
              <a:t/>
            </a:r>
            <a:endParaRPr sz="1500">
              <a:solidFill>
                <a:srgbClr val="43434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9"/>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Contextual Inquiry</a:t>
            </a:r>
            <a:endParaRPr/>
          </a:p>
        </p:txBody>
      </p:sp>
      <p:sp>
        <p:nvSpPr>
          <p:cNvPr id="298" name="Google Shape;298;p39"/>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368300" lvl="0" marL="457200" rtl="0" algn="l">
              <a:spcBef>
                <a:spcPts val="600"/>
              </a:spcBef>
              <a:spcAft>
                <a:spcPts val="0"/>
              </a:spcAft>
              <a:buClr>
                <a:srgbClr val="434343"/>
              </a:buClr>
              <a:buSzPts val="2200"/>
              <a:buChar char="●"/>
            </a:pPr>
            <a:r>
              <a:rPr lang="en" sz="2200">
                <a:solidFill>
                  <a:srgbClr val="434343"/>
                </a:solidFill>
              </a:rPr>
              <a:t>Way of understanding customers’ needs and work practices</a:t>
            </a:r>
            <a:endParaRPr sz="2200">
              <a:solidFill>
                <a:srgbClr val="434343"/>
              </a:solidFill>
            </a:endParaRPr>
          </a:p>
          <a:p>
            <a:pPr indent="-368300" lvl="0" marL="457200" rtl="0" algn="l">
              <a:spcBef>
                <a:spcPts val="0"/>
              </a:spcBef>
              <a:spcAft>
                <a:spcPts val="0"/>
              </a:spcAft>
              <a:buClr>
                <a:srgbClr val="434343"/>
              </a:buClr>
              <a:buSzPts val="2200"/>
              <a:buChar char="●"/>
            </a:pPr>
            <a:r>
              <a:rPr lang="en" sz="2200">
                <a:solidFill>
                  <a:srgbClr val="434343"/>
                </a:solidFill>
              </a:rPr>
              <a:t>Observe people using a product in naturalistic settings</a:t>
            </a:r>
            <a:endParaRPr sz="2200">
              <a:solidFill>
                <a:srgbClr val="434343"/>
              </a:solidFill>
            </a:endParaRPr>
          </a:p>
          <a:p>
            <a:pPr indent="-368300" lvl="0" marL="457200" rtl="0" algn="l">
              <a:spcBef>
                <a:spcPts val="0"/>
              </a:spcBef>
              <a:spcAft>
                <a:spcPts val="0"/>
              </a:spcAft>
              <a:buClr>
                <a:srgbClr val="434343"/>
              </a:buClr>
              <a:buSzPts val="2200"/>
              <a:buChar char="●"/>
            </a:pPr>
            <a:r>
              <a:rPr lang="en" sz="2200">
                <a:solidFill>
                  <a:srgbClr val="434343"/>
                </a:solidFill>
              </a:rPr>
              <a:t>Master / Apprentice model allows customer to teach us what they do!</a:t>
            </a:r>
            <a:endParaRPr sz="2200">
              <a:solidFill>
                <a:srgbClr val="434343"/>
              </a:solidFill>
            </a:endParaRPr>
          </a:p>
          <a:p>
            <a:pPr indent="-368300" lvl="1" marL="914400" rtl="0" algn="l">
              <a:spcBef>
                <a:spcPts val="0"/>
              </a:spcBef>
              <a:spcAft>
                <a:spcPts val="0"/>
              </a:spcAft>
              <a:buClr>
                <a:srgbClr val="434343"/>
              </a:buClr>
              <a:buSzPts val="2200"/>
              <a:buChar char="○"/>
            </a:pPr>
            <a:r>
              <a:rPr lang="en" sz="2200">
                <a:solidFill>
                  <a:srgbClr val="434343"/>
                </a:solidFill>
              </a:rPr>
              <a:t>master does the work &amp; talks about it while working</a:t>
            </a:r>
            <a:endParaRPr sz="2200">
              <a:solidFill>
                <a:srgbClr val="434343"/>
              </a:solidFill>
            </a:endParaRPr>
          </a:p>
          <a:p>
            <a:pPr indent="-368300" lvl="1" marL="914400" rtl="0" algn="l">
              <a:spcBef>
                <a:spcPts val="0"/>
              </a:spcBef>
              <a:spcAft>
                <a:spcPts val="0"/>
              </a:spcAft>
              <a:buClr>
                <a:srgbClr val="434343"/>
              </a:buClr>
              <a:buSzPts val="2200"/>
              <a:buChar char="○"/>
            </a:pPr>
            <a:r>
              <a:rPr lang="en" sz="2200">
                <a:solidFill>
                  <a:srgbClr val="434343"/>
                </a:solidFill>
              </a:rPr>
              <a:t>we interrupt to ask questions as they go</a:t>
            </a:r>
            <a:endParaRPr sz="2200">
              <a:solidFill>
                <a:srgbClr val="434343"/>
              </a:solidFill>
            </a:endParaRPr>
          </a:p>
          <a:p>
            <a:pPr indent="-368300" lvl="0" marL="457200" rtl="0" algn="l">
              <a:spcBef>
                <a:spcPts val="0"/>
              </a:spcBef>
              <a:spcAft>
                <a:spcPts val="0"/>
              </a:spcAft>
              <a:buClr>
                <a:srgbClr val="434343"/>
              </a:buClr>
              <a:buSzPts val="2200"/>
              <a:buChar char="●"/>
            </a:pPr>
            <a:r>
              <a:rPr lang="en" sz="2200">
                <a:solidFill>
                  <a:srgbClr val="434343"/>
                </a:solidFill>
              </a:rPr>
              <a:t>Goal: To find out where they have problems with the experience. </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40"/>
          <p:cNvPicPr preferRelativeResize="0"/>
          <p:nvPr>
            <p:ph idx="1" type="body"/>
          </p:nvPr>
        </p:nvPicPr>
        <p:blipFill rotWithShape="1">
          <a:blip r:embed="rId3">
            <a:alphaModFix/>
          </a:blip>
          <a:srcRect b="0" l="0" r="0" t="0"/>
          <a:stretch/>
        </p:blipFill>
        <p:spPr>
          <a:xfrm rot="5400000">
            <a:off x="783348" y="1615283"/>
            <a:ext cx="3676744" cy="2757558"/>
          </a:xfrm>
          <a:prstGeom prst="rect">
            <a:avLst/>
          </a:prstGeom>
          <a:noFill/>
          <a:ln>
            <a:noFill/>
          </a:ln>
        </p:spPr>
      </p:pic>
      <p:pic>
        <p:nvPicPr>
          <p:cNvPr id="304" name="Google Shape;304;p40"/>
          <p:cNvPicPr preferRelativeResize="0"/>
          <p:nvPr/>
        </p:nvPicPr>
        <p:blipFill rotWithShape="1">
          <a:blip r:embed="rId4">
            <a:alphaModFix/>
          </a:blip>
          <a:srcRect b="0" l="0" r="0" t="0"/>
          <a:stretch/>
        </p:blipFill>
        <p:spPr>
          <a:xfrm rot="5400000">
            <a:off x="4226600" y="1457201"/>
            <a:ext cx="3711102" cy="3020303"/>
          </a:xfrm>
          <a:prstGeom prst="rect">
            <a:avLst/>
          </a:prstGeom>
          <a:noFill/>
          <a:ln>
            <a:noFill/>
          </a:ln>
        </p:spPr>
      </p:pic>
      <p:sp>
        <p:nvSpPr>
          <p:cNvPr id="305" name="Google Shape;305;p40"/>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Useless “Ergonomic” Cup</a:t>
            </a:r>
            <a:endParaRPr/>
          </a:p>
        </p:txBody>
      </p:sp>
      <p:sp>
        <p:nvSpPr>
          <p:cNvPr id="306" name="Google Shape;306;p40"/>
          <p:cNvSpPr txBox="1"/>
          <p:nvPr/>
        </p:nvSpPr>
        <p:spPr>
          <a:xfrm>
            <a:off x="7543800" y="4679608"/>
            <a:ext cx="1485900" cy="463892"/>
          </a:xfrm>
          <a:prstGeom prst="rect">
            <a:avLst/>
          </a:prstGeom>
          <a:noFill/>
          <a:ln>
            <a:noFill/>
          </a:ln>
        </p:spPr>
        <p:txBody>
          <a:bodyPr anchorCtr="0" anchor="b" bIns="34275" lIns="68575" spcFirstLastPara="1" rIns="68575" wrap="square" tIns="34275">
            <a:noAutofit/>
          </a:bodyPr>
          <a:lstStyle/>
          <a:p>
            <a:pPr indent="0" lvl="0" marL="0" marR="0" rtl="0" algn="r">
              <a:lnSpc>
                <a:spcPct val="90000"/>
              </a:lnSpc>
              <a:spcBef>
                <a:spcPts val="0"/>
              </a:spcBef>
              <a:spcAft>
                <a:spcPts val="0"/>
              </a:spcAft>
              <a:buClr>
                <a:schemeClr val="lt2"/>
              </a:buClr>
              <a:buSzPts val="1800"/>
              <a:buFont typeface="Arial"/>
              <a:buNone/>
            </a:pPr>
            <a:r>
              <a:rPr b="0" lang="en" sz="1800">
                <a:solidFill>
                  <a:schemeClr val="lt2"/>
                </a:solidFill>
                <a:latin typeface="Corbel"/>
                <a:ea typeface="Corbel"/>
                <a:cs typeface="Corbel"/>
                <a:sym typeface="Corbel"/>
              </a:rPr>
              <a:t>By Daniel S</a:t>
            </a:r>
            <a:endParaRPr b="0" sz="1800">
              <a:solidFill>
                <a:schemeClr val="lt2"/>
              </a:solidFill>
              <a:latin typeface="Corbel"/>
              <a:ea typeface="Corbel"/>
              <a:cs typeface="Corbel"/>
              <a:sym typeface="Corbe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Gym Doors </a:t>
            </a:r>
            <a:endParaRPr/>
          </a:p>
        </p:txBody>
      </p:sp>
      <p:sp>
        <p:nvSpPr>
          <p:cNvPr id="312" name="Google Shape;312;p41"/>
          <p:cNvSpPr txBox="1"/>
          <p:nvPr/>
        </p:nvSpPr>
        <p:spPr>
          <a:xfrm>
            <a:off x="7543800" y="4679608"/>
            <a:ext cx="1485900" cy="463892"/>
          </a:xfrm>
          <a:prstGeom prst="rect">
            <a:avLst/>
          </a:prstGeom>
          <a:noFill/>
          <a:ln>
            <a:noFill/>
          </a:ln>
        </p:spPr>
        <p:txBody>
          <a:bodyPr anchorCtr="0" anchor="b" bIns="34275" lIns="68575" spcFirstLastPara="1" rIns="68575" wrap="square" tIns="34275">
            <a:noAutofit/>
          </a:bodyPr>
          <a:lstStyle/>
          <a:p>
            <a:pPr indent="0" lvl="0" marL="0" marR="0" rtl="0" algn="r">
              <a:lnSpc>
                <a:spcPct val="90000"/>
              </a:lnSpc>
              <a:spcBef>
                <a:spcPts val="0"/>
              </a:spcBef>
              <a:spcAft>
                <a:spcPts val="0"/>
              </a:spcAft>
              <a:buClr>
                <a:schemeClr val="lt2"/>
              </a:buClr>
              <a:buSzPts val="1800"/>
              <a:buFont typeface="Arial"/>
              <a:buNone/>
            </a:pPr>
            <a:r>
              <a:rPr b="0" lang="en" sz="1800">
                <a:solidFill>
                  <a:schemeClr val="lt2"/>
                </a:solidFill>
                <a:latin typeface="Corbel"/>
                <a:ea typeface="Corbel"/>
                <a:cs typeface="Corbel"/>
                <a:sym typeface="Corbel"/>
              </a:rPr>
              <a:t>By Alec G</a:t>
            </a:r>
            <a:endParaRPr b="0" sz="1800">
              <a:solidFill>
                <a:schemeClr val="lt2"/>
              </a:solidFill>
              <a:latin typeface="Corbel"/>
              <a:ea typeface="Corbel"/>
              <a:cs typeface="Corbel"/>
              <a:sym typeface="Corbel"/>
            </a:endParaRPr>
          </a:p>
        </p:txBody>
      </p:sp>
      <p:pic>
        <p:nvPicPr>
          <p:cNvPr id="313" name="Google Shape;313;p41"/>
          <p:cNvPicPr preferRelativeResize="0"/>
          <p:nvPr/>
        </p:nvPicPr>
        <p:blipFill rotWithShape="1">
          <a:blip r:embed="rId3">
            <a:alphaModFix/>
          </a:blip>
          <a:srcRect b="0" l="0" r="0" t="0"/>
          <a:stretch/>
        </p:blipFill>
        <p:spPr>
          <a:xfrm>
            <a:off x="2228850" y="1268018"/>
            <a:ext cx="4857750" cy="36487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2"/>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The Decorative Pillow Bed</a:t>
            </a:r>
            <a:endParaRPr/>
          </a:p>
        </p:txBody>
      </p:sp>
      <p:sp>
        <p:nvSpPr>
          <p:cNvPr id="319" name="Google Shape;319;p42"/>
          <p:cNvSpPr txBox="1"/>
          <p:nvPr/>
        </p:nvSpPr>
        <p:spPr>
          <a:xfrm>
            <a:off x="7543800" y="4679608"/>
            <a:ext cx="1485900" cy="463892"/>
          </a:xfrm>
          <a:prstGeom prst="rect">
            <a:avLst/>
          </a:prstGeom>
          <a:noFill/>
          <a:ln>
            <a:noFill/>
          </a:ln>
        </p:spPr>
        <p:txBody>
          <a:bodyPr anchorCtr="0" anchor="b" bIns="34275" lIns="68575" spcFirstLastPara="1" rIns="68575" wrap="square" tIns="34275">
            <a:noAutofit/>
          </a:bodyPr>
          <a:lstStyle/>
          <a:p>
            <a:pPr indent="0" lvl="0" marL="0" marR="0" rtl="0" algn="r">
              <a:lnSpc>
                <a:spcPct val="90000"/>
              </a:lnSpc>
              <a:spcBef>
                <a:spcPts val="0"/>
              </a:spcBef>
              <a:spcAft>
                <a:spcPts val="0"/>
              </a:spcAft>
              <a:buClr>
                <a:schemeClr val="lt2"/>
              </a:buClr>
              <a:buSzPts val="1800"/>
              <a:buFont typeface="Arial"/>
              <a:buNone/>
            </a:pPr>
            <a:r>
              <a:rPr b="0" lang="en" sz="1800">
                <a:solidFill>
                  <a:schemeClr val="lt2"/>
                </a:solidFill>
                <a:latin typeface="Corbel"/>
                <a:ea typeface="Corbel"/>
                <a:cs typeface="Corbel"/>
                <a:sym typeface="Corbel"/>
              </a:rPr>
              <a:t>By Peter B</a:t>
            </a:r>
            <a:endParaRPr b="0" sz="1800">
              <a:solidFill>
                <a:schemeClr val="lt2"/>
              </a:solidFill>
              <a:latin typeface="Corbel"/>
              <a:ea typeface="Corbel"/>
              <a:cs typeface="Corbel"/>
              <a:sym typeface="Corbel"/>
            </a:endParaRPr>
          </a:p>
        </p:txBody>
      </p:sp>
      <p:pic>
        <p:nvPicPr>
          <p:cNvPr id="320" name="Google Shape;320;p42"/>
          <p:cNvPicPr preferRelativeResize="0"/>
          <p:nvPr>
            <p:ph idx="1" type="body"/>
          </p:nvPr>
        </p:nvPicPr>
        <p:blipFill rotWithShape="1">
          <a:blip r:embed="rId3">
            <a:alphaModFix/>
          </a:blip>
          <a:srcRect b="0" l="0" r="0" t="0"/>
          <a:stretch/>
        </p:blipFill>
        <p:spPr>
          <a:xfrm>
            <a:off x="2022504" y="1248399"/>
            <a:ext cx="5098992" cy="33944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3"/>
          <p:cNvSpPr txBox="1"/>
          <p:nvPr>
            <p:ph type="ctrTitle"/>
          </p:nvPr>
        </p:nvSpPr>
        <p:spPr>
          <a:xfrm>
            <a:off x="640900" y="3348025"/>
            <a:ext cx="7960800" cy="896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E2E2E2"/>
              </a:buClr>
              <a:buSzPts val="5400"/>
              <a:buFont typeface="Corbel"/>
              <a:buNone/>
            </a:pPr>
            <a:r>
              <a:rPr lang="en">
                <a:solidFill>
                  <a:srgbClr val="434343"/>
                </a:solidFill>
              </a:rPr>
              <a:t>Low Fidelity Prototyping</a:t>
            </a:r>
            <a:endParaRPr sz="1100">
              <a:solidFill>
                <a:srgbClr val="434343"/>
              </a:solidFill>
            </a:endParaRPr>
          </a:p>
        </p:txBody>
      </p:sp>
      <p:sp>
        <p:nvSpPr>
          <p:cNvPr id="326" name="Google Shape;326;p43"/>
          <p:cNvSpPr txBox="1"/>
          <p:nvPr>
            <p:ph idx="1" type="subTitle"/>
          </p:nvPr>
        </p:nvSpPr>
        <p:spPr>
          <a:xfrm>
            <a:off x="640899" y="2872409"/>
            <a:ext cx="6858000" cy="463366"/>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1600"/>
              </a:spcAft>
              <a:buClr>
                <a:schemeClr val="lt2"/>
              </a:buClr>
              <a:buSzPts val="1800"/>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idx="1" type="body"/>
          </p:nvPr>
        </p:nvSpPr>
        <p:spPr>
          <a:xfrm>
            <a:off x="3738025" y="1152475"/>
            <a:ext cx="5094300" cy="3416400"/>
          </a:xfrm>
          <a:prstGeom prst="rect">
            <a:avLst/>
          </a:prstGeom>
          <a:noFill/>
          <a:ln>
            <a:noFill/>
          </a:ln>
        </p:spPr>
        <p:txBody>
          <a:bodyPr anchorCtr="0" anchor="t" bIns="34275" lIns="68575" spcFirstLastPara="1" rIns="68575" wrap="square" tIns="34275">
            <a:noAutofit/>
          </a:bodyPr>
          <a:lstStyle/>
          <a:p>
            <a:pPr indent="-419100" lvl="0" marL="457200" rtl="0" algn="l">
              <a:spcBef>
                <a:spcPts val="0"/>
              </a:spcBef>
              <a:spcAft>
                <a:spcPts val="0"/>
              </a:spcAft>
              <a:buSzPts val="3000"/>
              <a:buChar char="●"/>
            </a:pPr>
            <a:r>
              <a:rPr lang="en" sz="3000"/>
              <a:t>What is interesting about this graphic? </a:t>
            </a:r>
            <a:endParaRPr sz="3000"/>
          </a:p>
          <a:p>
            <a:pPr indent="-419100" lvl="0" marL="457200" rtl="0" algn="l">
              <a:spcBef>
                <a:spcPts val="1600"/>
              </a:spcBef>
              <a:spcAft>
                <a:spcPts val="0"/>
              </a:spcAft>
              <a:buSzPts val="3000"/>
              <a:buChar char="●"/>
            </a:pPr>
            <a:r>
              <a:rPr lang="en" sz="3000"/>
              <a:t>How do you feel when you see it? </a:t>
            </a:r>
            <a:endParaRPr sz="3000"/>
          </a:p>
          <a:p>
            <a:pPr indent="-419100" lvl="0" marL="457200" rtl="0" algn="l">
              <a:spcBef>
                <a:spcPts val="1600"/>
              </a:spcBef>
              <a:spcAft>
                <a:spcPts val="0"/>
              </a:spcAft>
              <a:buSzPts val="3000"/>
              <a:buChar char="●"/>
            </a:pPr>
            <a:r>
              <a:rPr lang="en" sz="3000"/>
              <a:t>Other </a:t>
            </a:r>
            <a:r>
              <a:rPr lang="en" sz="3000" u="sng">
                <a:solidFill>
                  <a:schemeClr val="hlink"/>
                </a:solidFill>
                <a:hlinkClick r:id="rId3"/>
              </a:rPr>
              <a:t>famous logos that have a hidden message</a:t>
            </a:r>
            <a:endParaRPr sz="3000"/>
          </a:p>
          <a:p>
            <a:pPr indent="0" lvl="0" marL="127000" rtl="0" algn="l">
              <a:lnSpc>
                <a:spcPct val="90000"/>
              </a:lnSpc>
              <a:spcBef>
                <a:spcPts val="1600"/>
              </a:spcBef>
              <a:spcAft>
                <a:spcPts val="1600"/>
              </a:spcAft>
              <a:buClr>
                <a:srgbClr val="EDEDED"/>
              </a:buClr>
              <a:buSzPts val="3000"/>
              <a:buNone/>
            </a:pPr>
            <a:r>
              <a:t/>
            </a:r>
            <a:endParaRPr sz="3000">
              <a:solidFill>
                <a:srgbClr val="434343"/>
              </a:solidFill>
            </a:endParaRPr>
          </a:p>
        </p:txBody>
      </p:sp>
      <p:pic>
        <p:nvPicPr>
          <p:cNvPr descr="http://i.imgur.com/stXI7ed.jpg" id="86" name="Google Shape;86;p17">
            <a:hlinkClick r:id="rId4"/>
          </p:cNvPr>
          <p:cNvPicPr preferRelativeResize="0"/>
          <p:nvPr/>
        </p:nvPicPr>
        <p:blipFill rotWithShape="1">
          <a:blip r:embed="rId5">
            <a:alphaModFix/>
          </a:blip>
          <a:srcRect b="0" l="0" r="0" t="0"/>
          <a:stretch/>
        </p:blipFill>
        <p:spPr>
          <a:xfrm>
            <a:off x="840000" y="1132338"/>
            <a:ext cx="2802948" cy="3737264"/>
          </a:xfrm>
          <a:prstGeom prst="rect">
            <a:avLst/>
          </a:prstGeom>
          <a:noFill/>
          <a:ln>
            <a:noFill/>
          </a:ln>
        </p:spPr>
      </p:pic>
      <p:sp>
        <p:nvSpPr>
          <p:cNvPr id="87" name="Google Shape;87;p17"/>
          <p:cNvSpPr txBox="1"/>
          <p:nvPr>
            <p:ph type="title"/>
          </p:nvPr>
        </p:nvSpPr>
        <p:spPr>
          <a:xfrm>
            <a:off x="311700" y="445025"/>
            <a:ext cx="8520600" cy="623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EDEDED"/>
              </a:buClr>
              <a:buSzPts val="3300"/>
              <a:buFont typeface="Corbel"/>
              <a:buNone/>
            </a:pPr>
            <a:r>
              <a:rPr lang="en"/>
              <a:t>Impressions?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Low Fidelity Prototyping</a:t>
            </a:r>
            <a:endParaRPr sz="1100"/>
          </a:p>
        </p:txBody>
      </p:sp>
      <p:sp>
        <p:nvSpPr>
          <p:cNvPr id="332" name="Google Shape;332;p44"/>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381000" lvl="0" marL="457200" rtl="0" algn="l">
              <a:spcBef>
                <a:spcPts val="600"/>
              </a:spcBef>
              <a:spcAft>
                <a:spcPts val="0"/>
              </a:spcAft>
              <a:buClr>
                <a:srgbClr val="434343"/>
              </a:buClr>
              <a:buSzPts val="2400"/>
              <a:buChar char="●"/>
            </a:pPr>
            <a:r>
              <a:rPr lang="en" sz="2400">
                <a:solidFill>
                  <a:srgbClr val="434343"/>
                </a:solidFill>
              </a:rPr>
              <a:t>Published in “Prototyping for Tiny Fingers” in CACM by Rettig, April 1994</a:t>
            </a:r>
            <a:endParaRPr sz="2400">
              <a:solidFill>
                <a:srgbClr val="434343"/>
              </a:solidFill>
            </a:endParaRPr>
          </a:p>
          <a:p>
            <a:pPr indent="-381000" lvl="0" marL="457200" rtl="0" algn="l">
              <a:spcBef>
                <a:spcPts val="0"/>
              </a:spcBef>
              <a:spcAft>
                <a:spcPts val="0"/>
              </a:spcAft>
              <a:buClr>
                <a:srgbClr val="434343"/>
              </a:buClr>
              <a:buSzPts val="2400"/>
              <a:buChar char="●"/>
            </a:pPr>
            <a:r>
              <a:rPr lang="en" sz="2400">
                <a:solidFill>
                  <a:srgbClr val="434343"/>
                </a:solidFill>
              </a:rPr>
              <a:t>Low fidelity prototypes allows for quick exploration with minimal investment</a:t>
            </a:r>
            <a:endParaRPr sz="2400">
              <a:solidFill>
                <a:srgbClr val="434343"/>
              </a:solidFill>
            </a:endParaRPr>
          </a:p>
          <a:p>
            <a:pPr indent="-381000" lvl="0" marL="457200" rtl="0" algn="l">
              <a:spcBef>
                <a:spcPts val="0"/>
              </a:spcBef>
              <a:spcAft>
                <a:spcPts val="0"/>
              </a:spcAft>
              <a:buClr>
                <a:srgbClr val="434343"/>
              </a:buClr>
              <a:buSzPts val="2400"/>
              <a:buChar char="●"/>
            </a:pPr>
            <a:r>
              <a:rPr lang="en" sz="2400">
                <a:solidFill>
                  <a:srgbClr val="434343"/>
                </a:solidFill>
              </a:rPr>
              <a:t>Quickly sketched on paper, then evaluated. </a:t>
            </a:r>
            <a:endParaRPr sz="2400">
              <a:solidFill>
                <a:srgbClr val="434343"/>
              </a:solidFill>
            </a:endParaRPr>
          </a:p>
          <a:p>
            <a:pPr indent="-381000" lvl="0" marL="457200" rtl="0" algn="l">
              <a:spcBef>
                <a:spcPts val="0"/>
              </a:spcBef>
              <a:spcAft>
                <a:spcPts val="0"/>
              </a:spcAft>
              <a:buClr>
                <a:srgbClr val="434343"/>
              </a:buClr>
              <a:buSzPts val="2400"/>
              <a:buChar char="●"/>
            </a:pPr>
            <a:r>
              <a:rPr lang="en" sz="2400">
                <a:solidFill>
                  <a:srgbClr val="434343"/>
                </a:solidFill>
              </a:rPr>
              <a:t>Iterate and change sketches based on lessons learned. </a:t>
            </a:r>
            <a:endParaRPr sz="2400">
              <a:solidFill>
                <a:srgbClr val="434343"/>
              </a:solidFill>
            </a:endParaRPr>
          </a:p>
          <a:p>
            <a:pPr indent="-381000" lvl="0" marL="457200" rtl="0" algn="l">
              <a:spcBef>
                <a:spcPts val="0"/>
              </a:spcBef>
              <a:spcAft>
                <a:spcPts val="0"/>
              </a:spcAft>
              <a:buClr>
                <a:srgbClr val="434343"/>
              </a:buClr>
              <a:buSzPts val="2400"/>
              <a:buChar char="●"/>
            </a:pPr>
            <a:r>
              <a:rPr lang="en" sz="2400">
                <a:solidFill>
                  <a:srgbClr val="434343"/>
                </a:solidFill>
              </a:rPr>
              <a:t>Improves creativity and resulting design</a:t>
            </a:r>
            <a:endParaRPr sz="2400">
              <a:solidFill>
                <a:srgbClr val="434343"/>
              </a:solidFill>
            </a:endParaRPr>
          </a:p>
        </p:txBody>
      </p:sp>
      <p:sp>
        <p:nvSpPr>
          <p:cNvPr id="333" name="Google Shape;333;p44"/>
          <p:cNvSpPr txBox="1"/>
          <p:nvPr/>
        </p:nvSpPr>
        <p:spPr>
          <a:xfrm>
            <a:off x="0" y="4881716"/>
            <a:ext cx="6686550" cy="2857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1400"/>
              <a:buFont typeface="Arial"/>
              <a:buNone/>
            </a:pPr>
            <a:r>
              <a:rPr b="0" lang="en" sz="1400">
                <a:solidFill>
                  <a:schemeClr val="lt1"/>
                </a:solidFill>
                <a:latin typeface="Arial"/>
                <a:ea typeface="Arial"/>
                <a:cs typeface="Arial"/>
                <a:sym typeface="Arial"/>
              </a:rPr>
              <a:t>From </a:t>
            </a:r>
            <a:r>
              <a:rPr b="0" lang="en" sz="1400" u="sng">
                <a:solidFill>
                  <a:schemeClr val="hlink"/>
                </a:solidFill>
                <a:latin typeface="Arial"/>
                <a:ea typeface="Arial"/>
                <a:cs typeface="Arial"/>
                <a:sym typeface="Arial"/>
                <a:hlinkClick r:id="rId3"/>
              </a:rPr>
              <a:t>http://social.cs.uiuc.edu/class/cs465/lectures/lofidelity.pdf</a:t>
            </a:r>
            <a:endParaRPr b="0" sz="1400">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EDEDED"/>
              </a:buClr>
              <a:buSzPts val="3300"/>
              <a:buFont typeface="Corbel"/>
              <a:buNone/>
            </a:pPr>
            <a:r>
              <a:t/>
            </a:r>
            <a:endParaRPr sz="1100"/>
          </a:p>
        </p:txBody>
      </p:sp>
      <p:pic>
        <p:nvPicPr>
          <p:cNvPr id="340" name="Google Shape;340;p45"/>
          <p:cNvPicPr preferRelativeResize="0"/>
          <p:nvPr>
            <p:ph idx="1" type="body"/>
          </p:nvPr>
        </p:nvPicPr>
        <p:blipFill rotWithShape="1">
          <a:blip r:embed="rId3">
            <a:alphaModFix/>
          </a:blip>
          <a:srcRect b="0" l="0" r="0" t="0"/>
          <a:stretch/>
        </p:blipFill>
        <p:spPr>
          <a:xfrm>
            <a:off x="1143000" y="1191"/>
            <a:ext cx="4057650" cy="3043238"/>
          </a:xfrm>
          <a:prstGeom prst="rect">
            <a:avLst/>
          </a:prstGeom>
          <a:noFill/>
          <a:ln>
            <a:noFill/>
          </a:ln>
        </p:spPr>
      </p:pic>
      <p:pic>
        <p:nvPicPr>
          <p:cNvPr id="341" name="Google Shape;341;p45"/>
          <p:cNvPicPr preferRelativeResize="0"/>
          <p:nvPr/>
        </p:nvPicPr>
        <p:blipFill rotWithShape="1">
          <a:blip r:embed="rId4">
            <a:alphaModFix/>
          </a:blip>
          <a:srcRect b="0" l="0" r="0" t="0"/>
          <a:stretch/>
        </p:blipFill>
        <p:spPr>
          <a:xfrm>
            <a:off x="4343400" y="2400300"/>
            <a:ext cx="3657600"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Video of the low fidelity prototype being tested</a:t>
            </a:r>
            <a:endParaRPr/>
          </a:p>
        </p:txBody>
      </p:sp>
      <p:pic>
        <p:nvPicPr>
          <p:cNvPr id="347" name="Google Shape;347;p46"/>
          <p:cNvPicPr preferRelativeResize="0"/>
          <p:nvPr>
            <p:ph idx="1" type="body"/>
          </p:nvPr>
        </p:nvPicPr>
        <p:blipFill rotWithShape="1">
          <a:blip r:embed="rId4">
            <a:alphaModFix/>
          </a:blip>
          <a:srcRect b="0" l="0" r="0" t="0"/>
          <a:stretch/>
        </p:blipFill>
        <p:spPr>
          <a:xfrm>
            <a:off x="136321" y="742950"/>
            <a:ext cx="8871300" cy="3429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3300"/>
              <a:buFont typeface="Corbel"/>
              <a:buNone/>
            </a:pPr>
            <a:r>
              <a:rPr lang="en"/>
              <a:t>Prototype Evaluation</a:t>
            </a:r>
            <a:endParaRPr/>
          </a:p>
        </p:txBody>
      </p:sp>
      <p:sp>
        <p:nvSpPr>
          <p:cNvPr id="353" name="Google Shape;353;p47"/>
          <p:cNvSpPr txBox="1"/>
          <p:nvPr>
            <p:ph idx="1" type="body"/>
          </p:nvPr>
        </p:nvSpPr>
        <p:spPr>
          <a:xfrm>
            <a:off x="840000" y="1118325"/>
            <a:ext cx="7675200" cy="3514500"/>
          </a:xfrm>
          <a:prstGeom prst="rect">
            <a:avLst/>
          </a:prstGeom>
          <a:noFill/>
          <a:ln>
            <a:noFill/>
          </a:ln>
        </p:spPr>
        <p:txBody>
          <a:bodyPr anchorCtr="0" anchor="t" bIns="34275" lIns="68575" spcFirstLastPara="1" rIns="68575" wrap="square" tIns="34275">
            <a:noAutofit/>
          </a:bodyPr>
          <a:lstStyle/>
          <a:p>
            <a:pPr indent="-361950" lvl="0" marL="457200" rtl="0" algn="l">
              <a:lnSpc>
                <a:spcPct val="90000"/>
              </a:lnSpc>
              <a:spcBef>
                <a:spcPts val="0"/>
              </a:spcBef>
              <a:spcAft>
                <a:spcPts val="0"/>
              </a:spcAft>
              <a:buClr>
                <a:srgbClr val="434343"/>
              </a:buClr>
              <a:buSzPts val="2100"/>
              <a:buChar char="●"/>
            </a:pPr>
            <a:r>
              <a:rPr lang="en" sz="2100">
                <a:solidFill>
                  <a:srgbClr val="434343"/>
                </a:solidFill>
              </a:rPr>
              <a:t>Evaluate how well users can perform tasks with your low-fidelity prototype</a:t>
            </a:r>
            <a:endParaRPr sz="1100">
              <a:solidFill>
                <a:srgbClr val="434343"/>
              </a:solidFill>
            </a:endParaRPr>
          </a:p>
          <a:p>
            <a:pPr indent="-342900" lvl="1" marL="914400" rtl="0" algn="l">
              <a:lnSpc>
                <a:spcPct val="90000"/>
              </a:lnSpc>
              <a:spcBef>
                <a:spcPts val="0"/>
              </a:spcBef>
              <a:spcAft>
                <a:spcPts val="0"/>
              </a:spcAft>
              <a:buClr>
                <a:srgbClr val="434343"/>
              </a:buClr>
              <a:buSzPts val="1800"/>
              <a:buChar char="○"/>
            </a:pPr>
            <a:r>
              <a:rPr lang="en" sz="1800">
                <a:solidFill>
                  <a:srgbClr val="434343"/>
                </a:solidFill>
              </a:rPr>
              <a:t>have a user perform a task with prototype</a:t>
            </a:r>
            <a:endParaRPr sz="1100">
              <a:solidFill>
                <a:srgbClr val="434343"/>
              </a:solidFill>
            </a:endParaRPr>
          </a:p>
          <a:p>
            <a:pPr indent="-342900" lvl="1" marL="914400" rtl="0" algn="l">
              <a:lnSpc>
                <a:spcPct val="90000"/>
              </a:lnSpc>
              <a:spcBef>
                <a:spcPts val="0"/>
              </a:spcBef>
              <a:spcAft>
                <a:spcPts val="0"/>
              </a:spcAft>
              <a:buClr>
                <a:srgbClr val="434343"/>
              </a:buClr>
              <a:buSzPts val="1800"/>
              <a:buChar char="○"/>
            </a:pPr>
            <a:r>
              <a:rPr lang="en" sz="1800">
                <a:solidFill>
                  <a:srgbClr val="434343"/>
                </a:solidFill>
              </a:rPr>
              <a:t>manipulate prototype </a:t>
            </a:r>
            <a:br>
              <a:rPr lang="en" sz="1800">
                <a:solidFill>
                  <a:srgbClr val="434343"/>
                </a:solidFill>
              </a:rPr>
            </a:br>
            <a:r>
              <a:rPr lang="en" sz="1800">
                <a:solidFill>
                  <a:srgbClr val="434343"/>
                </a:solidFill>
              </a:rPr>
              <a:t>to make it interactive</a:t>
            </a:r>
            <a:endParaRPr sz="1100">
              <a:solidFill>
                <a:srgbClr val="434343"/>
              </a:solidFill>
            </a:endParaRPr>
          </a:p>
          <a:p>
            <a:pPr indent="-342900" lvl="1" marL="914400" rtl="0" algn="l">
              <a:lnSpc>
                <a:spcPct val="90000"/>
              </a:lnSpc>
              <a:spcBef>
                <a:spcPts val="0"/>
              </a:spcBef>
              <a:spcAft>
                <a:spcPts val="0"/>
              </a:spcAft>
              <a:buClr>
                <a:srgbClr val="434343"/>
              </a:buClr>
              <a:buSzPts val="1800"/>
              <a:buChar char="○"/>
            </a:pPr>
            <a:r>
              <a:rPr lang="en" sz="1800">
                <a:solidFill>
                  <a:srgbClr val="434343"/>
                </a:solidFill>
              </a:rPr>
              <a:t>identify trouble points </a:t>
            </a:r>
            <a:br>
              <a:rPr lang="en" sz="1800">
                <a:solidFill>
                  <a:srgbClr val="434343"/>
                </a:solidFill>
              </a:rPr>
            </a:br>
            <a:r>
              <a:rPr lang="en" sz="1800">
                <a:solidFill>
                  <a:srgbClr val="434343"/>
                </a:solidFill>
              </a:rPr>
              <a:t>and solutions</a:t>
            </a:r>
            <a:endParaRPr sz="1100">
              <a:solidFill>
                <a:srgbClr val="434343"/>
              </a:solidFill>
            </a:endParaRPr>
          </a:p>
          <a:p>
            <a:pPr indent="-342900" lvl="1" marL="914400" rtl="0" algn="l">
              <a:lnSpc>
                <a:spcPct val="90000"/>
              </a:lnSpc>
              <a:spcBef>
                <a:spcPts val="0"/>
              </a:spcBef>
              <a:spcAft>
                <a:spcPts val="0"/>
              </a:spcAft>
              <a:buClr>
                <a:srgbClr val="434343"/>
              </a:buClr>
              <a:buSzPts val="1800"/>
              <a:buChar char="○"/>
            </a:pPr>
            <a:r>
              <a:rPr lang="en" sz="1800">
                <a:solidFill>
                  <a:srgbClr val="434343"/>
                </a:solidFill>
              </a:rPr>
              <a:t>revise prototype and </a:t>
            </a:r>
            <a:br>
              <a:rPr lang="en" sz="1800">
                <a:solidFill>
                  <a:srgbClr val="434343"/>
                </a:solidFill>
              </a:rPr>
            </a:br>
            <a:r>
              <a:rPr lang="en" sz="1800">
                <a:solidFill>
                  <a:srgbClr val="434343"/>
                </a:solidFill>
              </a:rPr>
              <a:t>perform again</a:t>
            </a:r>
            <a:endParaRPr sz="1100">
              <a:solidFill>
                <a:srgbClr val="434343"/>
              </a:solidFill>
            </a:endParaRPr>
          </a:p>
          <a:p>
            <a:pPr indent="-361950" lvl="0" marL="457200" rtl="0" algn="l">
              <a:lnSpc>
                <a:spcPct val="90000"/>
              </a:lnSpc>
              <a:spcBef>
                <a:spcPts val="0"/>
              </a:spcBef>
              <a:spcAft>
                <a:spcPts val="0"/>
              </a:spcAft>
              <a:buClr>
                <a:srgbClr val="434343"/>
              </a:buClr>
              <a:buSzPts val="2100"/>
              <a:buChar char="●"/>
            </a:pPr>
            <a:r>
              <a:rPr lang="en" sz="2100">
                <a:solidFill>
                  <a:srgbClr val="434343"/>
                </a:solidFill>
              </a:rPr>
              <a:t>This only works if your team’s</a:t>
            </a:r>
            <a:br>
              <a:rPr lang="en" sz="2100">
                <a:solidFill>
                  <a:srgbClr val="434343"/>
                </a:solidFill>
              </a:rPr>
            </a:br>
            <a:r>
              <a:rPr lang="en" sz="2100">
                <a:solidFill>
                  <a:srgbClr val="434343"/>
                </a:solidFill>
              </a:rPr>
              <a:t>goal is to </a:t>
            </a:r>
            <a:r>
              <a:rPr b="1" lang="en" sz="2100">
                <a:solidFill>
                  <a:srgbClr val="434343"/>
                </a:solidFill>
              </a:rPr>
              <a:t>improve the design,</a:t>
            </a:r>
            <a:br>
              <a:rPr b="1" lang="en" sz="2100">
                <a:solidFill>
                  <a:srgbClr val="434343"/>
                </a:solidFill>
              </a:rPr>
            </a:br>
            <a:r>
              <a:rPr b="1" lang="en" sz="2100">
                <a:solidFill>
                  <a:srgbClr val="434343"/>
                </a:solidFill>
              </a:rPr>
              <a:t>not defend it</a:t>
            </a:r>
            <a:endParaRPr sz="2100">
              <a:solidFill>
                <a:srgbClr val="434343"/>
              </a:solidFill>
            </a:endParaRPr>
          </a:p>
        </p:txBody>
      </p:sp>
      <p:sp>
        <p:nvSpPr>
          <p:cNvPr id="354" name="Google Shape;354;p47"/>
          <p:cNvSpPr txBox="1"/>
          <p:nvPr/>
        </p:nvSpPr>
        <p:spPr>
          <a:xfrm>
            <a:off x="114300" y="4913671"/>
            <a:ext cx="6686700" cy="285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1400"/>
              <a:buFont typeface="Arial"/>
              <a:buNone/>
            </a:pPr>
            <a:r>
              <a:rPr b="0" lang="en" sz="1400">
                <a:solidFill>
                  <a:schemeClr val="lt1"/>
                </a:solidFill>
                <a:latin typeface="Arial"/>
                <a:ea typeface="Arial"/>
                <a:cs typeface="Arial"/>
                <a:sym typeface="Arial"/>
              </a:rPr>
              <a:t>From </a:t>
            </a:r>
            <a:r>
              <a:rPr b="0" lang="en" sz="1400" u="sng">
                <a:solidFill>
                  <a:schemeClr val="hlink"/>
                </a:solidFill>
                <a:latin typeface="Arial"/>
                <a:ea typeface="Arial"/>
                <a:cs typeface="Arial"/>
                <a:sym typeface="Arial"/>
                <a:hlinkClick r:id="rId3"/>
              </a:rPr>
              <a:t>http://social.cs.uiuc.edu/class/cs465/lectures/lofidelity.pdf</a:t>
            </a:r>
            <a:endParaRPr b="0" sz="1400">
              <a:solidFill>
                <a:schemeClr val="lt1"/>
              </a:solidFill>
              <a:latin typeface="Arial"/>
              <a:ea typeface="Arial"/>
              <a:cs typeface="Arial"/>
              <a:sym typeface="Arial"/>
            </a:endParaRPr>
          </a:p>
        </p:txBody>
      </p:sp>
      <p:pic>
        <p:nvPicPr>
          <p:cNvPr descr="https://lakesideblended.haikulearning.com/lauren.bricker/m760-computerscienceivf15/cms_file/show_img/41863417.JPG?t=1411423609" id="355" name="Google Shape;355;p47"/>
          <p:cNvPicPr preferRelativeResize="0"/>
          <p:nvPr/>
        </p:nvPicPr>
        <p:blipFill rotWithShape="1">
          <a:blip r:embed="rId4">
            <a:alphaModFix/>
          </a:blip>
          <a:srcRect b="17110" l="14667" r="12444" t="16617"/>
          <a:stretch/>
        </p:blipFill>
        <p:spPr>
          <a:xfrm>
            <a:off x="5029200" y="2112551"/>
            <a:ext cx="3943350" cy="26930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8"/>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EDEDED"/>
              </a:buClr>
              <a:buSzPts val="3300"/>
              <a:buFont typeface="Corbel"/>
              <a:buNone/>
            </a:pPr>
            <a:r>
              <a:t/>
            </a:r>
            <a:endParaRPr sz="1100"/>
          </a:p>
        </p:txBody>
      </p:sp>
      <p:sp>
        <p:nvSpPr>
          <p:cNvPr id="361" name="Google Shape;361;p48"/>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12700" lvl="0" marL="127000" rtl="0" algn="l">
              <a:lnSpc>
                <a:spcPct val="90000"/>
              </a:lnSpc>
              <a:spcBef>
                <a:spcPts val="0"/>
              </a:spcBef>
              <a:spcAft>
                <a:spcPts val="1600"/>
              </a:spcAft>
              <a:buClr>
                <a:srgbClr val="EDEDED"/>
              </a:buClr>
              <a:buSzPts val="1800"/>
              <a:buNone/>
            </a:pPr>
            <a:r>
              <a:t/>
            </a:r>
            <a:endParaRPr sz="1100"/>
          </a:p>
        </p:txBody>
      </p:sp>
      <p:pic>
        <p:nvPicPr>
          <p:cNvPr id="362" name="Google Shape;362;p48"/>
          <p:cNvPicPr preferRelativeResize="0"/>
          <p:nvPr/>
        </p:nvPicPr>
        <p:blipFill rotWithShape="1">
          <a:blip r:embed="rId3">
            <a:alphaModFix/>
          </a:blip>
          <a:srcRect b="0" l="0" r="0" t="0"/>
          <a:stretch/>
        </p:blipFill>
        <p:spPr>
          <a:xfrm>
            <a:off x="2453878" y="140494"/>
            <a:ext cx="4236244" cy="50149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Benefits of Low-fidelity</a:t>
            </a:r>
            <a:endParaRPr/>
          </a:p>
        </p:txBody>
      </p:sp>
      <p:sp>
        <p:nvSpPr>
          <p:cNvPr id="368" name="Google Shape;368;p49"/>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355600" lvl="0" marL="457200" rtl="0" algn="l">
              <a:spcBef>
                <a:spcPts val="600"/>
              </a:spcBef>
              <a:spcAft>
                <a:spcPts val="0"/>
              </a:spcAft>
              <a:buClr>
                <a:srgbClr val="434343"/>
              </a:buClr>
              <a:buSzPts val="2000"/>
              <a:buChar char="●"/>
            </a:pPr>
            <a:r>
              <a:rPr lang="en" sz="2000">
                <a:solidFill>
                  <a:srgbClr val="434343"/>
                </a:solidFill>
              </a:rPr>
              <a:t>Quick and cheap to build prototype</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Communicates design concept and structure, can demonstrate interactions</a:t>
            </a:r>
            <a:endParaRPr sz="2000">
              <a:solidFill>
                <a:srgbClr val="434343"/>
              </a:solidFill>
            </a:endParaRPr>
          </a:p>
          <a:p>
            <a:pPr indent="-355600" lvl="0" marL="457200" rtl="0" algn="l">
              <a:spcBef>
                <a:spcPts val="0"/>
              </a:spcBef>
              <a:spcAft>
                <a:spcPts val="0"/>
              </a:spcAft>
              <a:buClr>
                <a:srgbClr val="9900FF"/>
              </a:buClr>
              <a:buSzPts val="2000"/>
              <a:buChar char="●"/>
            </a:pPr>
            <a:r>
              <a:rPr lang="en" sz="2000">
                <a:solidFill>
                  <a:srgbClr val="9900FF"/>
                </a:solidFill>
              </a:rPr>
              <a:t>Facilitates brainstorming and invites discussion</a:t>
            </a:r>
            <a:endParaRPr sz="2000">
              <a:solidFill>
                <a:srgbClr val="9900FF"/>
              </a:solidFill>
            </a:endParaRPr>
          </a:p>
          <a:p>
            <a:pPr indent="-355600" lvl="0" marL="457200" rtl="0" algn="l">
              <a:spcBef>
                <a:spcPts val="0"/>
              </a:spcBef>
              <a:spcAft>
                <a:spcPts val="0"/>
              </a:spcAft>
              <a:buClr>
                <a:srgbClr val="434343"/>
              </a:buClr>
              <a:buSzPts val="2000"/>
              <a:buChar char="●"/>
            </a:pPr>
            <a:r>
              <a:rPr lang="en" sz="2000">
                <a:solidFill>
                  <a:srgbClr val="434343"/>
                </a:solidFill>
              </a:rPr>
              <a:t>Enables early evaluation</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Maximizes number of design refinements before you commit to code</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Enables rapid and extensive exploration of the design space</a:t>
            </a:r>
            <a:endParaRPr sz="2000">
              <a:solidFill>
                <a:srgbClr val="434343"/>
              </a:solidFill>
            </a:endParaRPr>
          </a:p>
        </p:txBody>
      </p:sp>
      <p:sp>
        <p:nvSpPr>
          <p:cNvPr id="369" name="Google Shape;369;p49"/>
          <p:cNvSpPr txBox="1"/>
          <p:nvPr/>
        </p:nvSpPr>
        <p:spPr>
          <a:xfrm>
            <a:off x="1314450" y="4857750"/>
            <a:ext cx="6686550" cy="2857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1400"/>
              <a:buFont typeface="Arial"/>
              <a:buNone/>
            </a:pPr>
            <a:r>
              <a:rPr b="0" lang="en" sz="1400">
                <a:solidFill>
                  <a:schemeClr val="lt1"/>
                </a:solidFill>
                <a:latin typeface="Arial"/>
                <a:ea typeface="Arial"/>
                <a:cs typeface="Arial"/>
                <a:sym typeface="Arial"/>
              </a:rPr>
              <a:t>From </a:t>
            </a:r>
            <a:r>
              <a:rPr b="0" lang="en" sz="1400" u="sng">
                <a:solidFill>
                  <a:schemeClr val="hlink"/>
                </a:solidFill>
                <a:latin typeface="Arial"/>
                <a:ea typeface="Arial"/>
                <a:cs typeface="Arial"/>
                <a:sym typeface="Arial"/>
                <a:hlinkClick r:id="rId3"/>
              </a:rPr>
              <a:t>http://social.cs.uiuc.edu/class/cs465/lectures/lofidelity.pdf</a:t>
            </a:r>
            <a:endParaRPr b="0" sz="1400">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“Homework”</a:t>
            </a:r>
            <a:endParaRPr sz="1100"/>
          </a:p>
        </p:txBody>
      </p:sp>
      <p:sp>
        <p:nvSpPr>
          <p:cNvPr id="375" name="Google Shape;375;p50"/>
          <p:cNvSpPr txBox="1"/>
          <p:nvPr>
            <p:ph idx="1" type="body"/>
          </p:nvPr>
        </p:nvSpPr>
        <p:spPr>
          <a:xfrm>
            <a:off x="840000" y="1369218"/>
            <a:ext cx="7675350" cy="3431381"/>
          </a:xfrm>
          <a:prstGeom prst="rect">
            <a:avLst/>
          </a:prstGeom>
          <a:noFill/>
          <a:ln>
            <a:noFill/>
          </a:ln>
        </p:spPr>
        <p:txBody>
          <a:bodyPr anchorCtr="0" anchor="t" bIns="34275" lIns="68575" spcFirstLastPara="1" rIns="68575" wrap="square" tIns="34275">
            <a:noAutofit/>
          </a:bodyPr>
          <a:lstStyle/>
          <a:p>
            <a:pPr indent="-349250" lvl="0" marL="457200" rtl="0" algn="l">
              <a:lnSpc>
                <a:spcPct val="80000"/>
              </a:lnSpc>
              <a:spcBef>
                <a:spcPts val="0"/>
              </a:spcBef>
              <a:spcAft>
                <a:spcPts val="0"/>
              </a:spcAft>
              <a:buClr>
                <a:srgbClr val="434343"/>
              </a:buClr>
              <a:buSzPts val="1900"/>
              <a:buChar char="●"/>
            </a:pPr>
            <a:r>
              <a:rPr lang="en" sz="1900">
                <a:solidFill>
                  <a:srgbClr val="434343"/>
                </a:solidFill>
              </a:rPr>
              <a:t>Read about HCI in the </a:t>
            </a:r>
            <a:r>
              <a:rPr lang="en" sz="1900" u="sng">
                <a:solidFill>
                  <a:schemeClr val="hlink"/>
                </a:solidFill>
                <a:hlinkClick r:id="rId3"/>
              </a:rPr>
              <a:t>CS Field Guide</a:t>
            </a:r>
            <a:endParaRPr sz="1100">
              <a:solidFill>
                <a:srgbClr val="434343"/>
              </a:solidFill>
            </a:endParaRPr>
          </a:p>
          <a:p>
            <a:pPr indent="-317500" lvl="0" marL="457200" rtl="0" algn="l">
              <a:lnSpc>
                <a:spcPct val="80000"/>
              </a:lnSpc>
              <a:spcBef>
                <a:spcPts val="0"/>
              </a:spcBef>
              <a:spcAft>
                <a:spcPts val="0"/>
              </a:spcAft>
              <a:buClr>
                <a:srgbClr val="434343"/>
              </a:buClr>
              <a:buSzPts val="1400"/>
              <a:buChar char="●"/>
            </a:pPr>
            <a:r>
              <a:rPr lang="en" sz="1900">
                <a:solidFill>
                  <a:srgbClr val="434343"/>
                </a:solidFill>
              </a:rPr>
              <a:t>Watch the rest of the </a:t>
            </a:r>
            <a:r>
              <a:rPr lang="en" sz="1900" u="sng">
                <a:solidFill>
                  <a:schemeClr val="hlink"/>
                </a:solidFill>
                <a:hlinkClick r:id="rId4"/>
              </a:rPr>
              <a:t>video</a:t>
            </a:r>
            <a:r>
              <a:rPr lang="en" sz="1900">
                <a:solidFill>
                  <a:srgbClr val="434343"/>
                </a:solidFill>
              </a:rPr>
              <a:t> </a:t>
            </a:r>
            <a:endParaRPr sz="1900">
              <a:solidFill>
                <a:srgbClr val="434343"/>
              </a:solidFill>
            </a:endParaRPr>
          </a:p>
          <a:p>
            <a:pPr indent="-349250" lvl="0" marL="457200" rtl="0" algn="l">
              <a:lnSpc>
                <a:spcPct val="80000"/>
              </a:lnSpc>
              <a:spcBef>
                <a:spcPts val="0"/>
              </a:spcBef>
              <a:spcAft>
                <a:spcPts val="0"/>
              </a:spcAft>
              <a:buClr>
                <a:srgbClr val="434343"/>
              </a:buClr>
              <a:buSzPts val="1900"/>
              <a:buChar char="●"/>
            </a:pPr>
            <a:r>
              <a:rPr lang="en" sz="1900">
                <a:solidFill>
                  <a:srgbClr val="434343"/>
                </a:solidFill>
              </a:rPr>
              <a:t>Do some Contextual Inquiry</a:t>
            </a:r>
            <a:endParaRPr sz="1100">
              <a:solidFill>
                <a:srgbClr val="434343"/>
              </a:solidFill>
            </a:endParaRPr>
          </a:p>
          <a:p>
            <a:pPr indent="-336550" lvl="1" marL="914400" rtl="0" algn="l">
              <a:lnSpc>
                <a:spcPct val="80000"/>
              </a:lnSpc>
              <a:spcBef>
                <a:spcPts val="0"/>
              </a:spcBef>
              <a:spcAft>
                <a:spcPts val="0"/>
              </a:spcAft>
              <a:buClr>
                <a:srgbClr val="434343"/>
              </a:buClr>
              <a:buSzPts val="1700"/>
              <a:buChar char="○"/>
            </a:pPr>
            <a:r>
              <a:rPr lang="en" sz="1700">
                <a:solidFill>
                  <a:srgbClr val="434343"/>
                </a:solidFill>
              </a:rPr>
              <a:t>Find an object (not a computer program) that is poorly designed based on problems you see others having with it. </a:t>
            </a:r>
            <a:endParaRPr sz="1700">
              <a:solidFill>
                <a:srgbClr val="434343"/>
              </a:solidFill>
            </a:endParaRPr>
          </a:p>
          <a:p>
            <a:pPr indent="-336550" lvl="1" marL="914400" rtl="0" algn="l">
              <a:lnSpc>
                <a:spcPct val="80000"/>
              </a:lnSpc>
              <a:spcBef>
                <a:spcPts val="0"/>
              </a:spcBef>
              <a:spcAft>
                <a:spcPts val="0"/>
              </a:spcAft>
              <a:buClr>
                <a:srgbClr val="434343"/>
              </a:buClr>
              <a:buSzPts val="1700"/>
              <a:buChar char="○"/>
            </a:pPr>
            <a:r>
              <a:rPr lang="en" sz="1700">
                <a:solidFill>
                  <a:srgbClr val="434343"/>
                </a:solidFill>
              </a:rPr>
              <a:t>Come prepared to share: </a:t>
            </a:r>
            <a:endParaRPr sz="1100">
              <a:solidFill>
                <a:srgbClr val="434343"/>
              </a:solidFill>
            </a:endParaRPr>
          </a:p>
          <a:p>
            <a:pPr indent="-304800" lvl="2" marL="1371600" rtl="0" algn="l">
              <a:lnSpc>
                <a:spcPct val="80000"/>
              </a:lnSpc>
              <a:spcBef>
                <a:spcPts val="0"/>
              </a:spcBef>
              <a:spcAft>
                <a:spcPts val="0"/>
              </a:spcAft>
              <a:buClr>
                <a:srgbClr val="434343"/>
              </a:buClr>
              <a:buSzPts val="1200"/>
              <a:buChar char="■"/>
            </a:pPr>
            <a:r>
              <a:rPr lang="en" sz="1200">
                <a:solidFill>
                  <a:srgbClr val="434343"/>
                </a:solidFill>
              </a:rPr>
              <a:t>What the object was…</a:t>
            </a:r>
            <a:endParaRPr sz="1100">
              <a:solidFill>
                <a:srgbClr val="434343"/>
              </a:solidFill>
            </a:endParaRPr>
          </a:p>
          <a:p>
            <a:pPr indent="-304800" lvl="2" marL="1371600" rtl="0" algn="l">
              <a:lnSpc>
                <a:spcPct val="80000"/>
              </a:lnSpc>
              <a:spcBef>
                <a:spcPts val="0"/>
              </a:spcBef>
              <a:spcAft>
                <a:spcPts val="0"/>
              </a:spcAft>
              <a:buClr>
                <a:srgbClr val="434343"/>
              </a:buClr>
              <a:buSzPts val="1200"/>
              <a:buChar char="■"/>
            </a:pPr>
            <a:r>
              <a:rPr lang="en" sz="1200">
                <a:solidFill>
                  <a:srgbClr val="434343"/>
                </a:solidFill>
              </a:rPr>
              <a:t>Why it was poorly designed based on your observations?</a:t>
            </a:r>
            <a:endParaRPr sz="1100">
              <a:solidFill>
                <a:srgbClr val="434343"/>
              </a:solidFill>
            </a:endParaRPr>
          </a:p>
          <a:p>
            <a:pPr indent="-304800" lvl="2" marL="1371600" rtl="0" algn="l">
              <a:lnSpc>
                <a:spcPct val="80000"/>
              </a:lnSpc>
              <a:spcBef>
                <a:spcPts val="0"/>
              </a:spcBef>
              <a:spcAft>
                <a:spcPts val="0"/>
              </a:spcAft>
              <a:buClr>
                <a:srgbClr val="434343"/>
              </a:buClr>
              <a:buSzPts val="1200"/>
              <a:buChar char="■"/>
            </a:pPr>
            <a:r>
              <a:rPr lang="en" sz="1200">
                <a:solidFill>
                  <a:srgbClr val="434343"/>
                </a:solidFill>
              </a:rPr>
              <a:t>Why do you think it was designed in this way? </a:t>
            </a:r>
            <a:endParaRPr sz="1100">
              <a:solidFill>
                <a:srgbClr val="434343"/>
              </a:solidFill>
            </a:endParaRPr>
          </a:p>
          <a:p>
            <a:pPr indent="-304800" lvl="2" marL="1371600" rtl="0" algn="l">
              <a:lnSpc>
                <a:spcPct val="80000"/>
              </a:lnSpc>
              <a:spcBef>
                <a:spcPts val="0"/>
              </a:spcBef>
              <a:spcAft>
                <a:spcPts val="0"/>
              </a:spcAft>
              <a:buClr>
                <a:srgbClr val="434343"/>
              </a:buClr>
              <a:buSzPts val="1200"/>
              <a:buChar char="■"/>
            </a:pPr>
            <a:r>
              <a:rPr lang="en" sz="1200">
                <a:solidFill>
                  <a:srgbClr val="434343"/>
                </a:solidFill>
              </a:rPr>
              <a:t>What could be done to make this easier to use? </a:t>
            </a:r>
            <a:endParaRPr sz="1100">
              <a:solidFill>
                <a:srgbClr val="434343"/>
              </a:solidFill>
            </a:endParaRPr>
          </a:p>
          <a:p>
            <a:pPr indent="-349250" lvl="0" marL="457200" rtl="0" algn="l">
              <a:lnSpc>
                <a:spcPct val="80000"/>
              </a:lnSpc>
              <a:spcBef>
                <a:spcPts val="0"/>
              </a:spcBef>
              <a:spcAft>
                <a:spcPts val="0"/>
              </a:spcAft>
              <a:buClr>
                <a:srgbClr val="434343"/>
              </a:buClr>
              <a:buSzPts val="1900"/>
              <a:buChar char="●"/>
            </a:pPr>
            <a:r>
              <a:rPr lang="en" sz="1900">
                <a:solidFill>
                  <a:srgbClr val="434343"/>
                </a:solidFill>
              </a:rPr>
              <a:t>Create a low fidelity prototype for the project you are working on. Test it using the methods you learned here. </a:t>
            </a:r>
            <a:endParaRPr sz="1100">
              <a:solidFill>
                <a:srgbClr val="43434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1"/>
          <p:cNvSpPr txBox="1"/>
          <p:nvPr>
            <p:ph type="ctrTitle"/>
          </p:nvPr>
        </p:nvSpPr>
        <p:spPr>
          <a:xfrm>
            <a:off x="640899" y="3348021"/>
            <a:ext cx="6858000" cy="8961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solidFill>
                  <a:srgbClr val="434343"/>
                </a:solidFill>
              </a:rPr>
              <a:t>HCI Research at UW</a:t>
            </a:r>
            <a:endParaRPr>
              <a:solidFill>
                <a:srgbClr val="434343"/>
              </a:solidFill>
            </a:endParaRPr>
          </a:p>
        </p:txBody>
      </p:sp>
      <p:sp>
        <p:nvSpPr>
          <p:cNvPr id="381" name="Google Shape;381;p51"/>
          <p:cNvSpPr txBox="1"/>
          <p:nvPr>
            <p:ph idx="1" type="subTitle"/>
          </p:nvPr>
        </p:nvSpPr>
        <p:spPr>
          <a:xfrm>
            <a:off x="640899" y="2872409"/>
            <a:ext cx="6858000" cy="463500"/>
          </a:xfrm>
          <a:prstGeom prst="rect">
            <a:avLst/>
          </a:prstGeom>
        </p:spPr>
        <p:txBody>
          <a:bodyPr anchorCtr="0" anchor="b" bIns="34275" lIns="68575" spcFirstLastPara="1" rIns="68575" wrap="square" tIns="34275">
            <a:noAutofit/>
          </a:bodyPr>
          <a:lstStyle/>
          <a:p>
            <a:pPr indent="0" lvl="0" marL="0" rtl="0" algn="l">
              <a:spcBef>
                <a:spcPts val="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2"/>
          <p:cNvSpPr txBox="1"/>
          <p:nvPr>
            <p:ph type="title"/>
          </p:nvPr>
        </p:nvSpPr>
        <p:spPr>
          <a:xfrm>
            <a:off x="628650" y="273845"/>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HCI at UW	</a:t>
            </a:r>
            <a:endParaRPr/>
          </a:p>
        </p:txBody>
      </p:sp>
      <p:sp>
        <p:nvSpPr>
          <p:cNvPr id="387" name="Google Shape;387;p52"/>
          <p:cNvSpPr txBox="1"/>
          <p:nvPr>
            <p:ph idx="1" type="body"/>
          </p:nvPr>
        </p:nvSpPr>
        <p:spPr>
          <a:xfrm>
            <a:off x="840000" y="1369219"/>
            <a:ext cx="7675200" cy="3263400"/>
          </a:xfrm>
          <a:prstGeom prst="rect">
            <a:avLst/>
          </a:prstGeom>
        </p:spPr>
        <p:txBody>
          <a:bodyPr anchorCtr="0" anchor="t" bIns="34275" lIns="68575" spcFirstLastPara="1" rIns="68575" wrap="square" tIns="34275">
            <a:noAutofit/>
          </a:bodyPr>
          <a:lstStyle/>
          <a:p>
            <a:pPr indent="-457200" lvl="0" marL="457200" rtl="0" algn="l">
              <a:spcBef>
                <a:spcPts val="600"/>
              </a:spcBef>
              <a:spcAft>
                <a:spcPts val="0"/>
              </a:spcAft>
              <a:buClr>
                <a:srgbClr val="434343"/>
              </a:buClr>
              <a:buSzPts val="3600"/>
              <a:buChar char="●"/>
            </a:pPr>
            <a:r>
              <a:rPr lang="en" sz="3600" u="sng">
                <a:solidFill>
                  <a:schemeClr val="hlink"/>
                </a:solidFill>
                <a:hlinkClick r:id="rId3"/>
              </a:rPr>
              <a:t>HCI at Allen School</a:t>
            </a:r>
            <a:endParaRPr sz="3600"/>
          </a:p>
          <a:p>
            <a:pPr indent="-457200" lvl="0" marL="457200" rtl="0" algn="l">
              <a:spcBef>
                <a:spcPts val="0"/>
              </a:spcBef>
              <a:spcAft>
                <a:spcPts val="0"/>
              </a:spcAft>
              <a:buClr>
                <a:srgbClr val="434343"/>
              </a:buClr>
              <a:buSzPts val="3600"/>
              <a:buChar char="●"/>
            </a:pPr>
            <a:r>
              <a:rPr lang="en" sz="3600" u="sng">
                <a:solidFill>
                  <a:schemeClr val="hlink"/>
                </a:solidFill>
                <a:hlinkClick r:id="rId4"/>
              </a:rPr>
              <a:t>HCDE</a:t>
            </a:r>
            <a:endParaRPr sz="3600"/>
          </a:p>
          <a:p>
            <a:pPr indent="-457200" lvl="0" marL="457200" rtl="0" algn="l">
              <a:spcBef>
                <a:spcPts val="0"/>
              </a:spcBef>
              <a:spcAft>
                <a:spcPts val="0"/>
              </a:spcAft>
              <a:buClr>
                <a:srgbClr val="434343"/>
              </a:buClr>
              <a:buSzPts val="3600"/>
              <a:buChar char="●"/>
            </a:pPr>
            <a:r>
              <a:rPr lang="en" sz="3600" u="sng">
                <a:solidFill>
                  <a:schemeClr val="hlink"/>
                </a:solidFill>
                <a:hlinkClick r:id="rId5"/>
              </a:rPr>
              <a:t>DUB</a:t>
            </a:r>
            <a:endParaRPr sz="3600"/>
          </a:p>
          <a:p>
            <a:pPr indent="-457200" lvl="1" marL="914400" rtl="0" algn="l">
              <a:spcBef>
                <a:spcPts val="0"/>
              </a:spcBef>
              <a:spcAft>
                <a:spcPts val="0"/>
              </a:spcAft>
              <a:buClr>
                <a:srgbClr val="434343"/>
              </a:buClr>
              <a:buSzPts val="3600"/>
              <a:buChar char="○"/>
            </a:pPr>
            <a:r>
              <a:rPr lang="en" sz="3600" u="sng">
                <a:solidFill>
                  <a:schemeClr val="hlink"/>
                </a:solidFill>
                <a:hlinkClick r:id="rId6"/>
              </a:rPr>
              <a:t>DUB Faculty Madness Slides</a:t>
            </a:r>
            <a:endParaRPr sz="3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3"/>
          <p:cNvSpPr/>
          <p:nvPr/>
        </p:nvSpPr>
        <p:spPr>
          <a:xfrm>
            <a:off x="0" y="0"/>
            <a:ext cx="9144000" cy="5143500"/>
          </a:xfrm>
          <a:prstGeom prst="rect">
            <a:avLst/>
          </a:prstGeom>
          <a:solidFill>
            <a:srgbClr val="7A6F88"/>
          </a:soli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p:txBody>
      </p:sp>
      <p:sp>
        <p:nvSpPr>
          <p:cNvPr id="393" name="Google Shape;393;p53"/>
          <p:cNvSpPr/>
          <p:nvPr/>
        </p:nvSpPr>
        <p:spPr>
          <a:xfrm>
            <a:off x="11658" y="-6300"/>
            <a:ext cx="9144000" cy="5156100"/>
          </a:xfrm>
          <a:prstGeom prst="rect">
            <a:avLst/>
          </a:prstGeom>
          <a:solidFill>
            <a:srgbClr val="3F3151">
              <a:alpha val="827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t/>
            </a:r>
            <a:endParaRPr i="0" sz="1800" u="none" cap="none" strike="noStrike">
              <a:solidFill>
                <a:schemeClr val="lt1"/>
              </a:solidFill>
              <a:latin typeface="Proxima Nova"/>
              <a:ea typeface="Proxima Nova"/>
              <a:cs typeface="Proxima Nova"/>
              <a:sym typeface="Proxima Nova"/>
            </a:endParaRPr>
          </a:p>
          <a:p>
            <a:pPr indent="0" lvl="0" marL="0" marR="0" rtl="0" algn="ctr">
              <a:spcBef>
                <a:spcPts val="0"/>
              </a:spcBef>
              <a:spcAft>
                <a:spcPts val="0"/>
              </a:spcAft>
              <a:buNone/>
            </a:pPr>
            <a:r>
              <a:rPr i="0" lang="en" sz="1800" u="none" cap="none" strike="noStrike">
                <a:solidFill>
                  <a:schemeClr val="lt1"/>
                </a:solidFill>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394" name="Google Shape;394;p53"/>
          <p:cNvSpPr txBox="1"/>
          <p:nvPr>
            <p:ph type="title"/>
          </p:nvPr>
        </p:nvSpPr>
        <p:spPr>
          <a:xfrm>
            <a:off x="1203650" y="-28575"/>
            <a:ext cx="83214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E5DFEC"/>
              </a:buClr>
              <a:buSzPts val="3200"/>
              <a:buFont typeface="Century Gothic"/>
              <a:buNone/>
            </a:pPr>
            <a:r>
              <a:rPr i="0" lang="en" sz="3200" u="none" cap="none" strike="noStrike">
                <a:solidFill>
                  <a:srgbClr val="E5DFEC"/>
                </a:solidFill>
                <a:latin typeface="Proxima Nova"/>
                <a:ea typeface="Proxima Nova"/>
                <a:cs typeface="Proxima Nova"/>
                <a:sym typeface="Proxima Nova"/>
              </a:rPr>
              <a:t>   </a:t>
            </a:r>
            <a:r>
              <a:rPr b="1" lang="en">
                <a:solidFill>
                  <a:srgbClr val="E5DFEC"/>
                </a:solidFill>
                <a:latin typeface="Proxima Nova"/>
                <a:ea typeface="Proxima Nova"/>
                <a:cs typeface="Proxima Nova"/>
                <a:sym typeface="Proxima Nova"/>
              </a:rPr>
              <a:t>Tim Althoff</a:t>
            </a:r>
            <a:r>
              <a:rPr b="1" i="0" lang="en" sz="3600" u="none" cap="none" strike="noStrike">
                <a:solidFill>
                  <a:srgbClr val="E5DFEC"/>
                </a:solidFill>
                <a:latin typeface="Proxima Nova"/>
                <a:ea typeface="Proxima Nova"/>
                <a:cs typeface="Proxima Nova"/>
                <a:sym typeface="Proxima Nova"/>
              </a:rPr>
              <a:t>, </a:t>
            </a:r>
            <a:r>
              <a:rPr b="1" lang="en" sz="2800">
                <a:solidFill>
                  <a:srgbClr val="E5DFEC"/>
                </a:solidFill>
                <a:latin typeface="Proxima Nova"/>
                <a:ea typeface="Proxima Nova"/>
                <a:cs typeface="Proxima Nova"/>
                <a:sym typeface="Proxima Nova"/>
              </a:rPr>
              <a:t>Assistant</a:t>
            </a:r>
            <a:r>
              <a:rPr b="1" i="0" lang="en" sz="2800" u="none" cap="none" strike="noStrike">
                <a:solidFill>
                  <a:srgbClr val="E5DFEC"/>
                </a:solidFill>
                <a:latin typeface="Proxima Nova"/>
                <a:ea typeface="Proxima Nova"/>
                <a:cs typeface="Proxima Nova"/>
                <a:sym typeface="Proxima Nova"/>
              </a:rPr>
              <a:t> Professor, </a:t>
            </a:r>
            <a:r>
              <a:rPr b="1" lang="en" sz="2800">
                <a:solidFill>
                  <a:srgbClr val="E5DFEC"/>
                </a:solidFill>
                <a:latin typeface="Proxima Nova"/>
                <a:ea typeface="Proxima Nova"/>
                <a:cs typeface="Proxima Nova"/>
                <a:sym typeface="Proxima Nova"/>
              </a:rPr>
              <a:t>CSE</a:t>
            </a:r>
            <a:endParaRPr b="1" i="0" sz="2400" u="none" cap="none" strike="noStrike">
              <a:solidFill>
                <a:srgbClr val="E5DFEC"/>
              </a:solidFill>
              <a:latin typeface="Proxima Nova"/>
              <a:ea typeface="Proxima Nova"/>
              <a:cs typeface="Proxima Nova"/>
              <a:sym typeface="Proxima Nova"/>
            </a:endParaRPr>
          </a:p>
        </p:txBody>
      </p:sp>
      <p:pic>
        <p:nvPicPr>
          <p:cNvPr id="395" name="Google Shape;395;p53"/>
          <p:cNvPicPr preferRelativeResize="0"/>
          <p:nvPr/>
        </p:nvPicPr>
        <p:blipFill>
          <a:blip r:embed="rId3">
            <a:alphaModFix/>
          </a:blip>
          <a:stretch>
            <a:fillRect/>
          </a:stretch>
        </p:blipFill>
        <p:spPr>
          <a:xfrm>
            <a:off x="191397" y="224150"/>
            <a:ext cx="1182175" cy="1487000"/>
          </a:xfrm>
          <a:prstGeom prst="rect">
            <a:avLst/>
          </a:prstGeom>
          <a:noFill/>
          <a:ln>
            <a:noFill/>
          </a:ln>
        </p:spPr>
      </p:pic>
      <p:pic>
        <p:nvPicPr>
          <p:cNvPr id="396" name="Google Shape;396;p53"/>
          <p:cNvPicPr preferRelativeResize="0"/>
          <p:nvPr/>
        </p:nvPicPr>
        <p:blipFill>
          <a:blip r:embed="rId4">
            <a:alphaModFix/>
          </a:blip>
          <a:stretch>
            <a:fillRect/>
          </a:stretch>
        </p:blipFill>
        <p:spPr>
          <a:xfrm>
            <a:off x="2747150" y="3443150"/>
            <a:ext cx="4680299" cy="1709325"/>
          </a:xfrm>
          <a:prstGeom prst="rect">
            <a:avLst/>
          </a:prstGeom>
          <a:noFill/>
          <a:ln>
            <a:noFill/>
          </a:ln>
        </p:spPr>
      </p:pic>
      <p:sp>
        <p:nvSpPr>
          <p:cNvPr id="397" name="Google Shape;397;p53"/>
          <p:cNvSpPr/>
          <p:nvPr/>
        </p:nvSpPr>
        <p:spPr>
          <a:xfrm>
            <a:off x="1478750" y="674725"/>
            <a:ext cx="7217100" cy="241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800" u="none" cap="none" strike="noStrike">
                <a:solidFill>
                  <a:srgbClr val="E5DFEC"/>
                </a:solidFill>
                <a:latin typeface="Proxima Nova"/>
                <a:ea typeface="Proxima Nova"/>
                <a:cs typeface="Proxima Nova"/>
                <a:sym typeface="Proxima Nova"/>
              </a:rPr>
              <a:t>Research Areas</a:t>
            </a:r>
            <a:endParaRPr b="1" sz="1800">
              <a:latin typeface="Proxima Nova"/>
              <a:ea typeface="Proxima Nova"/>
              <a:cs typeface="Proxima Nova"/>
              <a:sym typeface="Proxima Nova"/>
            </a:endParaRPr>
          </a:p>
          <a:p>
            <a:pPr indent="0" lvl="0" marL="0" marR="0" rtl="0" algn="l">
              <a:spcBef>
                <a:spcPts val="0"/>
              </a:spcBef>
              <a:spcAft>
                <a:spcPts val="0"/>
              </a:spcAft>
              <a:buNone/>
            </a:pPr>
            <a:r>
              <a:rPr lang="en" sz="1600">
                <a:solidFill>
                  <a:srgbClr val="FFFFFF"/>
                </a:solidFill>
                <a:latin typeface="Proxima Nova"/>
                <a:ea typeface="Proxima Nova"/>
                <a:cs typeface="Proxima Nova"/>
                <a:sym typeface="Proxima Nova"/>
              </a:rPr>
              <a:t>Data Science, Social Network Analysis, Natural Language Processing</a:t>
            </a:r>
            <a:endParaRPr sz="1600">
              <a:latin typeface="Proxima Nova"/>
              <a:ea typeface="Proxima Nova"/>
              <a:cs typeface="Proxima Nova"/>
              <a:sym typeface="Proxima Nova"/>
            </a:endParaRPr>
          </a:p>
          <a:p>
            <a:pPr indent="0" lvl="0" marL="0" marR="0" rtl="0" algn="l">
              <a:spcBef>
                <a:spcPts val="0"/>
              </a:spcBef>
              <a:spcAft>
                <a:spcPts val="0"/>
              </a:spcAft>
              <a:buNone/>
            </a:pPr>
            <a:r>
              <a:t/>
            </a:r>
            <a:endParaRPr i="0" sz="1000" u="none" cap="none" strike="noStrike">
              <a:solidFill>
                <a:srgbClr val="FFFFFF"/>
              </a:solidFill>
              <a:latin typeface="Proxima Nova"/>
              <a:ea typeface="Proxima Nova"/>
              <a:cs typeface="Proxima Nova"/>
              <a:sym typeface="Proxima Nova"/>
            </a:endParaRPr>
          </a:p>
          <a:p>
            <a:pPr indent="0" lvl="0" marL="0" marR="0" rtl="0" algn="l">
              <a:spcBef>
                <a:spcPts val="0"/>
              </a:spcBef>
              <a:spcAft>
                <a:spcPts val="0"/>
              </a:spcAft>
              <a:buNone/>
            </a:pPr>
            <a:r>
              <a:rPr b="1" lang="en" sz="1800">
                <a:solidFill>
                  <a:srgbClr val="E5DFEC"/>
                </a:solidFill>
                <a:latin typeface="Proxima Nova"/>
                <a:ea typeface="Proxima Nova"/>
                <a:cs typeface="Proxima Nova"/>
                <a:sym typeface="Proxima Nova"/>
              </a:rPr>
              <a:t>Behavioral Data Science Group</a:t>
            </a:r>
            <a:endParaRPr sz="1800">
              <a:latin typeface="Proxima Nova"/>
              <a:ea typeface="Proxima Nova"/>
              <a:cs typeface="Proxima Nova"/>
              <a:sym typeface="Proxima Nova"/>
            </a:endParaRPr>
          </a:p>
          <a:p>
            <a:pPr indent="0" lvl="0" marL="0" marR="0" rtl="0" algn="l">
              <a:spcBef>
                <a:spcPts val="0"/>
              </a:spcBef>
              <a:spcAft>
                <a:spcPts val="0"/>
              </a:spcAft>
              <a:buNone/>
            </a:pPr>
            <a:r>
              <a:rPr lang="en" sz="1600">
                <a:solidFill>
                  <a:srgbClr val="FFFFFF"/>
                </a:solidFill>
                <a:latin typeface="Proxima Nova"/>
                <a:ea typeface="Proxima Nova"/>
                <a:cs typeface="Proxima Nova"/>
                <a:sym typeface="Proxima Nova"/>
              </a:rPr>
              <a:t>Our research leverages detailed behavioral data from smartphones, smartwatches, and social interactions at the scale of billions of actions taken by millions of people. Our goal is to realize new types of scientific approaches that generate actionable insights about our lives, health, and happiness. </a:t>
            </a:r>
            <a:endParaRPr sz="1600">
              <a:solidFill>
                <a:srgbClr val="FFFFFF"/>
              </a:solidFill>
              <a:latin typeface="Proxima Nova"/>
              <a:ea typeface="Proxima Nova"/>
              <a:cs typeface="Proxima Nova"/>
              <a:sym typeface="Proxima Nova"/>
            </a:endParaRPr>
          </a:p>
          <a:p>
            <a:pPr indent="0" lvl="0" marL="0" marR="0" rtl="0" algn="l">
              <a:spcBef>
                <a:spcPts val="0"/>
              </a:spcBef>
              <a:spcAft>
                <a:spcPts val="0"/>
              </a:spcAft>
              <a:buNone/>
            </a:pPr>
            <a:r>
              <a:t/>
            </a:r>
            <a:endParaRPr sz="1600">
              <a:solidFill>
                <a:srgbClr val="FFFFFF"/>
              </a:solidFill>
              <a:latin typeface="Proxima Nova"/>
              <a:ea typeface="Proxima Nova"/>
              <a:cs typeface="Proxima Nova"/>
              <a:sym typeface="Proxima Nova"/>
            </a:endParaRPr>
          </a:p>
          <a:p>
            <a:pPr indent="0" lvl="0" marL="0" marR="0" rtl="0" algn="l">
              <a:spcBef>
                <a:spcPts val="0"/>
              </a:spcBef>
              <a:spcAft>
                <a:spcPts val="0"/>
              </a:spcAft>
              <a:buNone/>
            </a:pPr>
            <a:r>
              <a:rPr lang="en" sz="1600">
                <a:solidFill>
                  <a:srgbClr val="FFFFFF"/>
                </a:solidFill>
                <a:latin typeface="Proxima Nova"/>
                <a:ea typeface="Proxima Nova"/>
                <a:cs typeface="Proxima Nova"/>
                <a:sym typeface="Proxima Nova"/>
              </a:rPr>
              <a:t>Recent projects include NLP for mental health and leveraging activity tracking for public health monitoring. More at http://althoff.cs.uw.edu</a:t>
            </a:r>
            <a:endParaRPr sz="1600">
              <a:solidFill>
                <a:srgbClr val="FFFFFF"/>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idx="1" type="body"/>
          </p:nvPr>
        </p:nvSpPr>
        <p:spPr>
          <a:xfrm>
            <a:off x="4661350" y="1152475"/>
            <a:ext cx="4170900" cy="3416400"/>
          </a:xfrm>
          <a:prstGeom prst="rect">
            <a:avLst/>
          </a:prstGeom>
          <a:noFill/>
          <a:ln>
            <a:noFill/>
          </a:ln>
        </p:spPr>
        <p:txBody>
          <a:bodyPr anchorCtr="0" anchor="t" bIns="34275" lIns="68575" spcFirstLastPara="1" rIns="68575" wrap="square" tIns="34275">
            <a:noAutofit/>
          </a:bodyPr>
          <a:lstStyle/>
          <a:p>
            <a:pPr indent="-381000" lvl="0" marL="457200" rtl="0" algn="l">
              <a:lnSpc>
                <a:spcPct val="100000"/>
              </a:lnSpc>
              <a:spcBef>
                <a:spcPts val="0"/>
              </a:spcBef>
              <a:spcAft>
                <a:spcPts val="0"/>
              </a:spcAft>
              <a:buSzPts val="2400"/>
              <a:buChar char="●"/>
            </a:pPr>
            <a:r>
              <a:rPr lang="en" sz="2400"/>
              <a:t>Hard to distinguish cost vs. # gallons</a:t>
            </a:r>
            <a:endParaRPr sz="2400"/>
          </a:p>
          <a:p>
            <a:pPr indent="-381000" lvl="1" marL="914400" rtl="0" algn="l">
              <a:lnSpc>
                <a:spcPct val="100000"/>
              </a:lnSpc>
              <a:spcBef>
                <a:spcPts val="1600"/>
              </a:spcBef>
              <a:spcAft>
                <a:spcPts val="0"/>
              </a:spcAft>
              <a:buSzPts val="2400"/>
              <a:buChar char="○"/>
            </a:pPr>
            <a:r>
              <a:rPr lang="en" sz="2400"/>
              <a:t>bad labels</a:t>
            </a:r>
            <a:endParaRPr sz="2400"/>
          </a:p>
          <a:p>
            <a:pPr indent="-381000" lvl="1" marL="914400" rtl="0" algn="l">
              <a:lnSpc>
                <a:spcPct val="100000"/>
              </a:lnSpc>
              <a:spcBef>
                <a:spcPts val="1600"/>
              </a:spcBef>
              <a:spcAft>
                <a:spcPts val="0"/>
              </a:spcAft>
              <a:buSzPts val="2400"/>
              <a:buChar char="○"/>
            </a:pPr>
            <a:r>
              <a:rPr lang="en" sz="2400"/>
              <a:t>placed inconsistently</a:t>
            </a:r>
            <a:endParaRPr sz="2400"/>
          </a:p>
          <a:p>
            <a:pPr indent="-381000" lvl="1" marL="914400" rtl="0" algn="l">
              <a:lnSpc>
                <a:spcPct val="100000"/>
              </a:lnSpc>
              <a:spcBef>
                <a:spcPts val="1600"/>
              </a:spcBef>
              <a:spcAft>
                <a:spcPts val="0"/>
              </a:spcAft>
              <a:buSzPts val="2400"/>
              <a:buChar char="○"/>
            </a:pPr>
            <a:r>
              <a:rPr lang="en" sz="2400"/>
              <a:t>displays too similar</a:t>
            </a:r>
            <a:endParaRPr sz="2400"/>
          </a:p>
          <a:p>
            <a:pPr indent="0" lvl="0" marL="0" rtl="0" algn="l">
              <a:spcBef>
                <a:spcPts val="1600"/>
              </a:spcBef>
              <a:spcAft>
                <a:spcPts val="1600"/>
              </a:spcAft>
              <a:buClr>
                <a:srgbClr val="EDEDED"/>
              </a:buClr>
              <a:buSzPts val="2700"/>
              <a:buNone/>
            </a:pPr>
            <a:r>
              <a:t/>
            </a:r>
            <a:endParaRPr sz="2400"/>
          </a:p>
        </p:txBody>
      </p:sp>
      <p:pic>
        <p:nvPicPr>
          <p:cNvPr descr="gaspump" id="94" name="Google Shape;94;p18"/>
          <p:cNvPicPr preferRelativeResize="0"/>
          <p:nvPr/>
        </p:nvPicPr>
        <p:blipFill rotWithShape="1">
          <a:blip r:embed="rId3">
            <a:alphaModFix/>
          </a:blip>
          <a:srcRect b="0" l="0" r="0" t="0"/>
          <a:stretch/>
        </p:blipFill>
        <p:spPr>
          <a:xfrm>
            <a:off x="830036" y="1096906"/>
            <a:ext cx="3502819" cy="3771900"/>
          </a:xfrm>
          <a:prstGeom prst="rect">
            <a:avLst/>
          </a:prstGeom>
          <a:noFill/>
          <a:ln>
            <a:noFill/>
          </a:ln>
        </p:spPr>
      </p:pic>
      <p:sp>
        <p:nvSpPr>
          <p:cNvPr id="95" name="Google Shape;95;p18"/>
          <p:cNvSpPr txBox="1"/>
          <p:nvPr/>
        </p:nvSpPr>
        <p:spPr>
          <a:xfrm>
            <a:off x="4972050" y="4847025"/>
            <a:ext cx="3382800" cy="276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400"/>
              <a:buFont typeface="Arial"/>
              <a:buNone/>
            </a:pPr>
            <a:r>
              <a:rPr lang="en"/>
              <a:t>From James Landay</a:t>
            </a:r>
            <a:endParaRPr/>
          </a:p>
        </p:txBody>
      </p:sp>
      <p:sp>
        <p:nvSpPr>
          <p:cNvPr id="96" name="Google Shape;96;p18"/>
          <p:cNvSpPr txBox="1"/>
          <p:nvPr>
            <p:ph type="title"/>
          </p:nvPr>
        </p:nvSpPr>
        <p:spPr>
          <a:xfrm>
            <a:off x="311700" y="445025"/>
            <a:ext cx="8520600" cy="623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Impressions?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4"/>
          <p:cNvSpPr txBox="1"/>
          <p:nvPr>
            <p:ph type="ctrTitle"/>
          </p:nvPr>
        </p:nvSpPr>
        <p:spPr>
          <a:xfrm>
            <a:off x="640899" y="3348021"/>
            <a:ext cx="6858000" cy="895987"/>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E2E2E2"/>
              </a:buClr>
              <a:buSzPts val="5400"/>
              <a:buFont typeface="Corbel"/>
              <a:buNone/>
            </a:pPr>
            <a:r>
              <a:rPr lang="en">
                <a:solidFill>
                  <a:srgbClr val="434343"/>
                </a:solidFill>
              </a:rPr>
              <a:t>Extra materials</a:t>
            </a:r>
            <a:endParaRPr>
              <a:solidFill>
                <a:srgbClr val="434343"/>
              </a:solidFill>
            </a:endParaRPr>
          </a:p>
        </p:txBody>
      </p:sp>
      <p:sp>
        <p:nvSpPr>
          <p:cNvPr id="403" name="Google Shape;403;p54"/>
          <p:cNvSpPr txBox="1"/>
          <p:nvPr>
            <p:ph idx="1" type="subTitle"/>
          </p:nvPr>
        </p:nvSpPr>
        <p:spPr>
          <a:xfrm>
            <a:off x="640899" y="2872409"/>
            <a:ext cx="6858000" cy="463366"/>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1600"/>
              </a:spcAft>
              <a:buClr>
                <a:schemeClr val="lt2"/>
              </a:buClr>
              <a:buSzPts val="1800"/>
              <a:buNone/>
            </a:pPr>
            <a:r>
              <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5"/>
          <p:cNvSpPr txBox="1"/>
          <p:nvPr>
            <p:ph idx="1" type="body"/>
          </p:nvPr>
        </p:nvSpPr>
        <p:spPr>
          <a:xfrm>
            <a:off x="628650" y="1350175"/>
            <a:ext cx="7953300" cy="3263400"/>
          </a:xfrm>
          <a:prstGeom prst="rect">
            <a:avLst/>
          </a:prstGeom>
          <a:noFill/>
          <a:ln>
            <a:noFill/>
          </a:ln>
        </p:spPr>
        <p:txBody>
          <a:bodyPr anchorCtr="0" anchor="t" bIns="34275" lIns="68575" spcFirstLastPara="1" rIns="68575" wrap="square" tIns="34275">
            <a:noAutofit/>
          </a:bodyPr>
          <a:lstStyle/>
          <a:p>
            <a:pPr indent="-127000" lvl="0" marL="127000" rtl="0" algn="l">
              <a:lnSpc>
                <a:spcPct val="90000"/>
              </a:lnSpc>
              <a:spcBef>
                <a:spcPts val="0"/>
              </a:spcBef>
              <a:spcAft>
                <a:spcPts val="0"/>
              </a:spcAft>
              <a:buClr>
                <a:srgbClr val="EDEDED"/>
              </a:buClr>
              <a:buSzPts val="3000"/>
              <a:buFont typeface="Corbel"/>
              <a:buNone/>
            </a:pPr>
            <a:r>
              <a:rPr lang="en" sz="3600">
                <a:solidFill>
                  <a:srgbClr val="434343"/>
                </a:solidFill>
              </a:rPr>
              <a:t>	“The formulation of the problem is often more essential than the solution” </a:t>
            </a:r>
            <a:endParaRPr sz="3600">
              <a:solidFill>
                <a:srgbClr val="434343"/>
              </a:solidFill>
            </a:endParaRPr>
          </a:p>
          <a:p>
            <a:pPr indent="-127000" lvl="0" marL="127000" rtl="0" algn="l">
              <a:lnSpc>
                <a:spcPct val="90000"/>
              </a:lnSpc>
              <a:spcBef>
                <a:spcPts val="600"/>
              </a:spcBef>
              <a:spcAft>
                <a:spcPts val="1600"/>
              </a:spcAft>
              <a:buClr>
                <a:srgbClr val="EDEDED"/>
              </a:buClr>
              <a:buSzPts val="3000"/>
              <a:buFont typeface="Corbel"/>
              <a:buNone/>
            </a:pPr>
            <a:r>
              <a:rPr lang="en" sz="3600">
                <a:solidFill>
                  <a:srgbClr val="434343"/>
                </a:solidFill>
              </a:rPr>
              <a:t>- Einstein</a:t>
            </a:r>
            <a:endParaRPr sz="3600">
              <a:solidFill>
                <a:srgbClr val="434343"/>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6"/>
          <p:cNvSpPr txBox="1"/>
          <p:nvPr>
            <p:ph type="title"/>
          </p:nvPr>
        </p:nvSpPr>
        <p:spPr>
          <a:xfrm>
            <a:off x="311700" y="445025"/>
            <a:ext cx="8520600" cy="623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The Future</a:t>
            </a:r>
            <a:endParaRPr/>
          </a:p>
        </p:txBody>
      </p:sp>
      <p:sp>
        <p:nvSpPr>
          <p:cNvPr id="414" name="Google Shape;414;p56"/>
          <p:cNvSpPr txBox="1"/>
          <p:nvPr>
            <p:ph idx="1" type="body"/>
          </p:nvPr>
        </p:nvSpPr>
        <p:spPr>
          <a:xfrm>
            <a:off x="311700" y="1152475"/>
            <a:ext cx="3999900" cy="3416400"/>
          </a:xfrm>
          <a:prstGeom prst="rect">
            <a:avLst/>
          </a:prstGeom>
          <a:noFill/>
          <a:ln>
            <a:noFill/>
          </a:ln>
        </p:spPr>
        <p:txBody>
          <a:bodyPr anchorCtr="0" anchor="t" bIns="34275" lIns="68575" spcFirstLastPara="1" rIns="68575" wrap="square" tIns="34275">
            <a:noAutofit/>
          </a:bodyPr>
          <a:lstStyle/>
          <a:p>
            <a:pPr indent="-247650" lvl="0" marL="228600" rtl="0" algn="l">
              <a:lnSpc>
                <a:spcPct val="90000"/>
              </a:lnSpc>
              <a:spcBef>
                <a:spcPts val="0"/>
              </a:spcBef>
              <a:spcAft>
                <a:spcPts val="0"/>
              </a:spcAft>
              <a:buSzPts val="2100"/>
              <a:buChar char="●"/>
            </a:pPr>
            <a:r>
              <a:rPr lang="en" sz="2100"/>
              <a:t>Computers do not need to be the way we see them today</a:t>
            </a:r>
            <a:endParaRPr sz="1100"/>
          </a:p>
          <a:p>
            <a:pPr indent="-247650" lvl="0" marL="228600" rtl="0" algn="l">
              <a:lnSpc>
                <a:spcPct val="90000"/>
              </a:lnSpc>
              <a:spcBef>
                <a:spcPts val="0"/>
              </a:spcBef>
              <a:spcAft>
                <a:spcPts val="0"/>
              </a:spcAft>
              <a:buSzPts val="2100"/>
              <a:buChar char="●"/>
            </a:pPr>
            <a:r>
              <a:rPr lang="en" sz="2100"/>
              <a:t>Predict the future by inventing it. </a:t>
            </a:r>
            <a:endParaRPr sz="1100"/>
          </a:p>
          <a:p>
            <a:pPr indent="-247650" lvl="0" marL="228600" rtl="0" algn="l">
              <a:lnSpc>
                <a:spcPct val="90000"/>
              </a:lnSpc>
              <a:spcBef>
                <a:spcPts val="0"/>
              </a:spcBef>
              <a:spcAft>
                <a:spcPts val="0"/>
              </a:spcAft>
              <a:buSzPts val="2100"/>
              <a:buChar char="●"/>
            </a:pPr>
            <a:r>
              <a:rPr lang="en" sz="2100"/>
              <a:t>Watch: </a:t>
            </a:r>
            <a:r>
              <a:rPr lang="en" sz="2100" u="sng">
                <a:solidFill>
                  <a:schemeClr val="hlink"/>
                </a:solidFill>
                <a:hlinkClick r:id="rId3"/>
              </a:rPr>
              <a:t>Walter Cronkite's 1967 Vision Of The 21st Century Home Office</a:t>
            </a:r>
            <a:endParaRPr sz="2100"/>
          </a:p>
        </p:txBody>
      </p:sp>
      <p:pic>
        <p:nvPicPr>
          <p:cNvPr descr="heath-robinson-potato-peeler.bmp" id="415" name="Google Shape;415;p56"/>
          <p:cNvPicPr preferRelativeResize="0"/>
          <p:nvPr/>
        </p:nvPicPr>
        <p:blipFill rotWithShape="1">
          <a:blip r:embed="rId4">
            <a:alphaModFix/>
          </a:blip>
          <a:srcRect b="0" l="0" r="0" t="0"/>
          <a:stretch/>
        </p:blipFill>
        <p:spPr>
          <a:xfrm>
            <a:off x="4400550" y="971550"/>
            <a:ext cx="3295650" cy="4171950"/>
          </a:xfrm>
          <a:prstGeom prst="rect">
            <a:avLst/>
          </a:prstGeom>
          <a:noFill/>
          <a:ln>
            <a:noFill/>
          </a:ln>
        </p:spPr>
      </p:pic>
      <p:sp>
        <p:nvSpPr>
          <p:cNvPr id="416" name="Google Shape;416;p5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7"/>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Popular Mechanics, 1954</a:t>
            </a:r>
            <a:endParaRPr/>
          </a:p>
        </p:txBody>
      </p:sp>
      <p:pic>
        <p:nvPicPr>
          <p:cNvPr descr="02fc01caf93e$0225a2f0$38148F6E@SusiePC" id="422" name="Google Shape;422;p57"/>
          <p:cNvPicPr preferRelativeResize="0"/>
          <p:nvPr>
            <p:ph idx="1" type="body"/>
          </p:nvPr>
        </p:nvPicPr>
        <p:blipFill rotWithShape="1">
          <a:blip r:embed="rId3">
            <a:alphaModFix/>
          </a:blip>
          <a:srcRect b="0" l="0" r="0" t="0"/>
          <a:stretch/>
        </p:blipFill>
        <p:spPr>
          <a:xfrm>
            <a:off x="1988399" y="1220401"/>
            <a:ext cx="5167200" cy="387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Impressions? </a:t>
            </a:r>
            <a:endParaRPr/>
          </a:p>
        </p:txBody>
      </p:sp>
      <p:pic>
        <p:nvPicPr>
          <p:cNvPr descr="What are some examples of bad design you have seen?: " id="103" name="Google Shape;103;p19"/>
          <p:cNvPicPr preferRelativeResize="0"/>
          <p:nvPr/>
        </p:nvPicPr>
        <p:blipFill rotWithShape="1">
          <a:blip r:embed="rId3">
            <a:alphaModFix/>
          </a:blip>
          <a:srcRect b="0" l="0" r="0" t="0"/>
          <a:stretch/>
        </p:blipFill>
        <p:spPr>
          <a:xfrm>
            <a:off x="2108023" y="1293023"/>
            <a:ext cx="1937233" cy="1883950"/>
          </a:xfrm>
          <a:prstGeom prst="rect">
            <a:avLst/>
          </a:prstGeom>
          <a:noFill/>
          <a:ln>
            <a:noFill/>
          </a:ln>
        </p:spPr>
      </p:pic>
      <p:sp>
        <p:nvSpPr>
          <p:cNvPr id="104" name="Google Shape;104;p19"/>
          <p:cNvSpPr txBox="1"/>
          <p:nvPr/>
        </p:nvSpPr>
        <p:spPr>
          <a:xfrm>
            <a:off x="533400" y="3546150"/>
            <a:ext cx="8229600" cy="1418400"/>
          </a:xfrm>
          <a:prstGeom prst="rect">
            <a:avLst/>
          </a:prstGeom>
          <a:noFill/>
          <a:ln>
            <a:noFill/>
          </a:ln>
        </p:spPr>
        <p:txBody>
          <a:bodyPr anchorCtr="0" anchor="t" bIns="34275" lIns="68575" spcFirstLastPara="1" rIns="68575" wrap="square" tIns="34275">
            <a:noAutofit/>
          </a:bodyPr>
          <a:lstStyle/>
          <a:p>
            <a:pPr indent="-342900" lvl="0" marL="457200" marR="0" rtl="0" algn="l">
              <a:spcBef>
                <a:spcPts val="0"/>
              </a:spcBef>
              <a:spcAft>
                <a:spcPts val="0"/>
              </a:spcAft>
              <a:buSzPts val="1800"/>
              <a:buChar char="●"/>
            </a:pPr>
            <a:r>
              <a:rPr lang="en" sz="1800"/>
              <a:t>Sources: </a:t>
            </a:r>
            <a:r>
              <a:rPr lang="en" sz="1800" u="sng">
                <a:solidFill>
                  <a:schemeClr val="hlink"/>
                </a:solidFill>
                <a:hlinkClick r:id="rId4"/>
              </a:rPr>
              <a:t>Elevator</a:t>
            </a:r>
            <a:r>
              <a:rPr lang="en" sz="1800"/>
              <a:t>, </a:t>
            </a:r>
            <a:r>
              <a:rPr lang="en" sz="1800" u="sng">
                <a:solidFill>
                  <a:schemeClr val="hlink"/>
                </a:solidFill>
                <a:hlinkClick r:id="rId5"/>
              </a:rPr>
              <a:t>Chair</a:t>
            </a:r>
            <a:r>
              <a:rPr lang="en"/>
              <a:t>, </a:t>
            </a:r>
            <a:r>
              <a:rPr lang="en" sz="1800" u="sng">
                <a:solidFill>
                  <a:schemeClr val="hlink"/>
                </a:solidFill>
                <a:hlinkClick r:id="rId6"/>
              </a:rPr>
              <a:t>USB Disk</a:t>
            </a:r>
            <a:r>
              <a:rPr lang="en" sz="1800"/>
              <a:t>, </a:t>
            </a:r>
            <a:r>
              <a:rPr lang="en" sz="1800" u="sng">
                <a:solidFill>
                  <a:schemeClr val="hlink"/>
                </a:solidFill>
                <a:hlinkClick r:id="rId7"/>
              </a:rPr>
              <a:t>Tree lined street</a:t>
            </a:r>
            <a:endParaRPr sz="1800"/>
          </a:p>
          <a:p>
            <a:pPr indent="-342900" lvl="0" marL="457200" marR="0" rtl="0" algn="l">
              <a:spcBef>
                <a:spcPts val="0"/>
              </a:spcBef>
              <a:spcAft>
                <a:spcPts val="0"/>
              </a:spcAft>
              <a:buSzPts val="1800"/>
              <a:buChar char="●"/>
            </a:pPr>
            <a:r>
              <a:rPr lang="en" sz="1800"/>
              <a:t>Lots of other examples of bad design not shown here: </a:t>
            </a:r>
            <a:r>
              <a:rPr lang="en" sz="1800" u="sng">
                <a:solidFill>
                  <a:schemeClr val="accent5"/>
                </a:solidFill>
                <a:hlinkClick r:id="rId8"/>
              </a:rPr>
              <a:t>https://www.quora.com/What-are-some-examples-of-bad-design-you-have-seen</a:t>
            </a:r>
            <a:endParaRPr sz="1800"/>
          </a:p>
          <a:p>
            <a:pPr indent="0" lvl="0" marL="0" marR="0" rtl="0" algn="l">
              <a:spcBef>
                <a:spcPts val="0"/>
              </a:spcBef>
              <a:spcAft>
                <a:spcPts val="0"/>
              </a:spcAft>
              <a:buNone/>
            </a:pPr>
            <a:r>
              <a:rPr lang="en" sz="1800">
                <a:solidFill>
                  <a:schemeClr val="lt1"/>
                </a:solidFill>
              </a:rPr>
              <a:t>S</a:t>
            </a:r>
            <a:endParaRPr sz="1800">
              <a:solidFill>
                <a:schemeClr val="lt1"/>
              </a:solidFill>
            </a:endParaRPr>
          </a:p>
          <a:p>
            <a:pPr indent="0" lvl="0" marL="0" marR="0" rtl="0" algn="l">
              <a:spcBef>
                <a:spcPts val="0"/>
              </a:spcBef>
              <a:spcAft>
                <a:spcPts val="0"/>
              </a:spcAft>
              <a:buClr>
                <a:schemeClr val="lt1"/>
              </a:buClr>
              <a:buSzPts val="1400"/>
              <a:buFont typeface="Arial"/>
              <a:buNone/>
            </a:pPr>
            <a:r>
              <a:t/>
            </a:r>
            <a:endParaRPr b="0" sz="1800">
              <a:solidFill>
                <a:schemeClr val="lt1"/>
              </a:solidFill>
              <a:latin typeface="Arial"/>
              <a:ea typeface="Arial"/>
              <a:cs typeface="Arial"/>
              <a:sym typeface="Arial"/>
            </a:endParaRPr>
          </a:p>
          <a:p>
            <a:pPr indent="0" lvl="0" marL="0" marR="0" rtl="0" algn="l">
              <a:spcBef>
                <a:spcPts val="0"/>
              </a:spcBef>
              <a:spcAft>
                <a:spcPts val="0"/>
              </a:spcAft>
              <a:buClr>
                <a:schemeClr val="lt1"/>
              </a:buClr>
              <a:buSzPts val="1400"/>
              <a:buFont typeface="Arial"/>
              <a:buNone/>
            </a:pPr>
            <a:r>
              <a:t/>
            </a:r>
            <a:endParaRPr b="0" sz="1800">
              <a:solidFill>
                <a:schemeClr val="lt1"/>
              </a:solidFill>
              <a:latin typeface="Arial"/>
              <a:ea typeface="Arial"/>
              <a:cs typeface="Arial"/>
              <a:sym typeface="Arial"/>
            </a:endParaRPr>
          </a:p>
        </p:txBody>
      </p:sp>
      <p:pic>
        <p:nvPicPr>
          <p:cNvPr descr="https://qph.is.quoracdn.net/main-qimg-dc3eca8b85a872f4394c0d2d1beec550?convert_to_webp=true" id="105" name="Google Shape;105;p19"/>
          <p:cNvPicPr preferRelativeResize="0"/>
          <p:nvPr/>
        </p:nvPicPr>
        <p:blipFill rotWithShape="1">
          <a:blip r:embed="rId9">
            <a:alphaModFix/>
          </a:blip>
          <a:srcRect b="0" l="0" r="0" t="0"/>
          <a:stretch/>
        </p:blipFill>
        <p:spPr>
          <a:xfrm>
            <a:off x="575950" y="1293023"/>
            <a:ext cx="1532075" cy="1883950"/>
          </a:xfrm>
          <a:prstGeom prst="rect">
            <a:avLst/>
          </a:prstGeom>
          <a:noFill/>
          <a:ln>
            <a:noFill/>
          </a:ln>
        </p:spPr>
      </p:pic>
      <p:pic>
        <p:nvPicPr>
          <p:cNvPr id="106" name="Google Shape;106;p19"/>
          <p:cNvPicPr preferRelativeResize="0"/>
          <p:nvPr/>
        </p:nvPicPr>
        <p:blipFill rotWithShape="1">
          <a:blip r:embed="rId10">
            <a:alphaModFix/>
          </a:blip>
          <a:srcRect b="0" l="12700" r="0" t="0"/>
          <a:stretch/>
        </p:blipFill>
        <p:spPr>
          <a:xfrm>
            <a:off x="6442200" y="1237087"/>
            <a:ext cx="2320800" cy="1995825"/>
          </a:xfrm>
          <a:prstGeom prst="rect">
            <a:avLst/>
          </a:prstGeom>
          <a:noFill/>
          <a:ln>
            <a:noFill/>
          </a:ln>
        </p:spPr>
      </p:pic>
      <p:pic>
        <p:nvPicPr>
          <p:cNvPr id="107" name="Google Shape;107;p19"/>
          <p:cNvPicPr preferRelativeResize="0"/>
          <p:nvPr/>
        </p:nvPicPr>
        <p:blipFill rotWithShape="1">
          <a:blip r:embed="rId11">
            <a:alphaModFix/>
          </a:blip>
          <a:srcRect b="0" l="5948" r="10849" t="0"/>
          <a:stretch/>
        </p:blipFill>
        <p:spPr>
          <a:xfrm>
            <a:off x="4045250" y="1293025"/>
            <a:ext cx="2396948" cy="1674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EDEDED"/>
              </a:buClr>
              <a:buSzPts val="3300"/>
              <a:buFont typeface="Corbel"/>
              <a:buNone/>
            </a:pPr>
            <a:r>
              <a:rPr lang="en"/>
              <a:t>Impressions? </a:t>
            </a:r>
            <a:endParaRPr/>
          </a:p>
        </p:txBody>
      </p:sp>
      <p:sp>
        <p:nvSpPr>
          <p:cNvPr id="114" name="Google Shape;114;p20"/>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12700" lvl="0" marL="127000" rtl="0" algn="l">
              <a:lnSpc>
                <a:spcPct val="90000"/>
              </a:lnSpc>
              <a:spcBef>
                <a:spcPts val="0"/>
              </a:spcBef>
              <a:spcAft>
                <a:spcPts val="1600"/>
              </a:spcAft>
              <a:buClr>
                <a:srgbClr val="EDEDED"/>
              </a:buClr>
              <a:buSzPts val="1800"/>
              <a:buNone/>
            </a:pPr>
            <a:r>
              <a:t/>
            </a:r>
            <a:endParaRPr sz="1100"/>
          </a:p>
        </p:txBody>
      </p:sp>
      <p:pic>
        <p:nvPicPr>
          <p:cNvPr descr="A screenshot shows messages of emergency alerts on Jan. 13, 2018 for residents of Hawaii" id="115" name="Google Shape;115;p20"/>
          <p:cNvPicPr preferRelativeResize="0"/>
          <p:nvPr/>
        </p:nvPicPr>
        <p:blipFill rotWithShape="1">
          <a:blip r:embed="rId3">
            <a:alphaModFix/>
          </a:blip>
          <a:srcRect b="0" l="0" r="0" t="0"/>
          <a:stretch/>
        </p:blipFill>
        <p:spPr>
          <a:xfrm>
            <a:off x="1706223" y="1034857"/>
            <a:ext cx="5728831" cy="3543692"/>
          </a:xfrm>
          <a:prstGeom prst="rect">
            <a:avLst/>
          </a:prstGeom>
          <a:noFill/>
          <a:ln>
            <a:noFill/>
          </a:ln>
        </p:spPr>
      </p:pic>
      <p:sp>
        <p:nvSpPr>
          <p:cNvPr id="116" name="Google Shape;116;p20"/>
          <p:cNvSpPr/>
          <p:nvPr/>
        </p:nvSpPr>
        <p:spPr>
          <a:xfrm>
            <a:off x="-2722" y="4629150"/>
            <a:ext cx="9146722"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1400" u="sng">
                <a:solidFill>
                  <a:schemeClr val="hlink"/>
                </a:solidFill>
                <a:latin typeface="Arial"/>
                <a:ea typeface="Arial"/>
                <a:cs typeface="Arial"/>
                <a:sym typeface="Arial"/>
                <a:hlinkClick r:id="rId4"/>
              </a:rPr>
              <a:t>https://imagesvc.timeincapp.com/v3/mm/image?url=https%3A%2F%2Ftimedotcom.files.wordpress.com%2F2018%2F01%2Fhawaii-missile-alert.jpg&amp;w=700&amp;q=85</a:t>
            </a:r>
            <a:r>
              <a:rPr b="0" lang="en" sz="1400">
                <a:solidFill>
                  <a:schemeClr val="lt1"/>
                </a:solidFill>
                <a:latin typeface="Arial"/>
                <a:ea typeface="Arial"/>
                <a:cs typeface="Arial"/>
                <a:sym typeface="Arial"/>
              </a:rPr>
              <a:t> </a:t>
            </a:r>
            <a:endParaRPr b="0" sz="14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EDEDED"/>
              </a:buClr>
              <a:buSzPts val="3300"/>
              <a:buFont typeface="Corbel"/>
              <a:buNone/>
            </a:pPr>
            <a:r>
              <a:t/>
            </a:r>
            <a:endParaRPr sz="1100"/>
          </a:p>
        </p:txBody>
      </p:sp>
      <p:sp>
        <p:nvSpPr>
          <p:cNvPr id="123" name="Google Shape;123;p21"/>
          <p:cNvSpPr txBox="1"/>
          <p:nvPr>
            <p:ph idx="1" type="body"/>
          </p:nvPr>
        </p:nvSpPr>
        <p:spPr>
          <a:xfrm>
            <a:off x="840000" y="1369219"/>
            <a:ext cx="7675350" cy="3263504"/>
          </a:xfrm>
          <a:prstGeom prst="rect">
            <a:avLst/>
          </a:prstGeom>
          <a:noFill/>
          <a:ln>
            <a:noFill/>
          </a:ln>
        </p:spPr>
        <p:txBody>
          <a:bodyPr anchorCtr="0" anchor="t" bIns="34275" lIns="68575" spcFirstLastPara="1" rIns="68575" wrap="square" tIns="34275">
            <a:noAutofit/>
          </a:bodyPr>
          <a:lstStyle/>
          <a:p>
            <a:pPr indent="-12700" lvl="0" marL="127000" rtl="0" algn="l">
              <a:lnSpc>
                <a:spcPct val="90000"/>
              </a:lnSpc>
              <a:spcBef>
                <a:spcPts val="0"/>
              </a:spcBef>
              <a:spcAft>
                <a:spcPts val="1600"/>
              </a:spcAft>
              <a:buClr>
                <a:srgbClr val="EDEDED"/>
              </a:buClr>
              <a:buSzPts val="1800"/>
              <a:buNone/>
            </a:pPr>
            <a:r>
              <a:t/>
            </a:r>
            <a:endParaRPr sz="1100"/>
          </a:p>
        </p:txBody>
      </p:sp>
      <p:sp>
        <p:nvSpPr>
          <p:cNvPr id="124" name="Google Shape;124;p21"/>
          <p:cNvSpPr/>
          <p:nvPr/>
        </p:nvSpPr>
        <p:spPr>
          <a:xfrm>
            <a:off x="0" y="4787010"/>
            <a:ext cx="8912678"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1400" u="sng">
                <a:solidFill>
                  <a:schemeClr val="hlink"/>
                </a:solidFill>
                <a:latin typeface="Arial"/>
                <a:ea typeface="Arial"/>
                <a:cs typeface="Arial"/>
                <a:sym typeface="Arial"/>
                <a:hlinkClick r:id="rId3"/>
              </a:rPr>
              <a:t>https://www.extremetech.com/extreme/262166-hawaiis-missile-scare-driven-terrible-ui-fcc-launches-investigation</a:t>
            </a:r>
            <a:r>
              <a:rPr b="0" lang="en" sz="1400">
                <a:solidFill>
                  <a:schemeClr val="lt1"/>
                </a:solidFill>
                <a:latin typeface="Arial"/>
                <a:ea typeface="Arial"/>
                <a:cs typeface="Arial"/>
                <a:sym typeface="Arial"/>
              </a:rPr>
              <a:t> </a:t>
            </a:r>
            <a:endParaRPr b="0" sz="1400">
              <a:solidFill>
                <a:schemeClr val="lt1"/>
              </a:solidFill>
              <a:latin typeface="Arial"/>
              <a:ea typeface="Arial"/>
              <a:cs typeface="Arial"/>
              <a:sym typeface="Arial"/>
            </a:endParaRPr>
          </a:p>
        </p:txBody>
      </p:sp>
      <p:pic>
        <p:nvPicPr>
          <p:cNvPr id="125" name="Google Shape;125;p21"/>
          <p:cNvPicPr preferRelativeResize="0"/>
          <p:nvPr/>
        </p:nvPicPr>
        <p:blipFill rotWithShape="1">
          <a:blip r:embed="rId4">
            <a:alphaModFix/>
          </a:blip>
          <a:srcRect b="0" l="0" r="0" t="0"/>
          <a:stretch/>
        </p:blipFill>
        <p:spPr>
          <a:xfrm>
            <a:off x="2400300" y="1085850"/>
            <a:ext cx="5213995" cy="2857500"/>
          </a:xfrm>
          <a:prstGeom prst="rect">
            <a:avLst/>
          </a:prstGeom>
          <a:noFill/>
          <a:ln>
            <a:noFill/>
          </a:ln>
        </p:spPr>
      </p:pic>
      <p:sp>
        <p:nvSpPr>
          <p:cNvPr id="126" name="Google Shape;126;p21"/>
          <p:cNvSpPr/>
          <p:nvPr/>
        </p:nvSpPr>
        <p:spPr>
          <a:xfrm>
            <a:off x="2286000" y="2111577"/>
            <a:ext cx="571500" cy="342900"/>
          </a:xfrm>
          <a:prstGeom prst="rightArrow">
            <a:avLst>
              <a:gd fmla="val 50000" name="adj1"/>
              <a:gd fmla="val 50000" name="adj2"/>
            </a:avLst>
          </a:prstGeom>
          <a:solidFill>
            <a:srgbClr val="00FF00"/>
          </a:solidFill>
          <a:ln cap="flat" cmpd="sng" w="12700">
            <a:solidFill>
              <a:srgbClr val="7E609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127" name="Google Shape;127;p21"/>
          <p:cNvSpPr/>
          <p:nvPr/>
        </p:nvSpPr>
        <p:spPr>
          <a:xfrm>
            <a:off x="2286000" y="3027463"/>
            <a:ext cx="571500" cy="342900"/>
          </a:xfrm>
          <a:prstGeom prst="rightArrow">
            <a:avLst>
              <a:gd fmla="val 50000" name="adj1"/>
              <a:gd fmla="val 50000" name="adj2"/>
            </a:avLst>
          </a:prstGeom>
          <a:solidFill>
            <a:srgbClr val="FF0000"/>
          </a:solidFill>
          <a:ln cap="flat" cmpd="sng" w="12700">
            <a:solidFill>
              <a:srgbClr val="7E609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EDEDED"/>
              </a:buClr>
              <a:buSzPts val="3300"/>
              <a:buFont typeface="Corbel"/>
              <a:buNone/>
            </a:pPr>
            <a:r>
              <a:t/>
            </a:r>
            <a:endParaRPr sz="1100"/>
          </a:p>
        </p:txBody>
      </p:sp>
      <p:sp>
        <p:nvSpPr>
          <p:cNvPr id="134" name="Google Shape;134;p22"/>
          <p:cNvSpPr txBox="1"/>
          <p:nvPr>
            <p:ph idx="1" type="body"/>
          </p:nvPr>
        </p:nvSpPr>
        <p:spPr>
          <a:xfrm>
            <a:off x="628650" y="4115602"/>
            <a:ext cx="7886700" cy="627848"/>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Clr>
                <a:srgbClr val="EDEDED"/>
              </a:buClr>
              <a:buSzPts val="2400"/>
              <a:buNone/>
            </a:pPr>
            <a:r>
              <a:rPr lang="en" sz="2400"/>
              <a:t>M</a:t>
            </a:r>
            <a:r>
              <a:rPr lang="en" sz="2400"/>
              <a:t>ore </a:t>
            </a:r>
            <a:r>
              <a:rPr lang="en" sz="2400" u="sng">
                <a:solidFill>
                  <a:schemeClr val="hlink"/>
                </a:solidFill>
                <a:hlinkClick r:id="rId3"/>
              </a:rPr>
              <a:t>disasters caused by bad user interfaces</a:t>
            </a:r>
            <a:endParaRPr sz="2400"/>
          </a:p>
        </p:txBody>
      </p:sp>
      <p:sp>
        <p:nvSpPr>
          <p:cNvPr id="135" name="Google Shape;135;p22"/>
          <p:cNvSpPr/>
          <p:nvPr/>
        </p:nvSpPr>
        <p:spPr>
          <a:xfrm>
            <a:off x="0" y="4866501"/>
            <a:ext cx="8912678"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1400" u="sng">
                <a:solidFill>
                  <a:schemeClr val="hlink"/>
                </a:solidFill>
                <a:latin typeface="Arial"/>
                <a:ea typeface="Arial"/>
                <a:cs typeface="Arial"/>
                <a:sym typeface="Arial"/>
                <a:hlinkClick r:id="rId4"/>
              </a:rPr>
              <a:t>https://www.extremetech.com/extreme/262166-hawaiis-missile-scare-driven-terrible-ui-fcc-launches-investigation</a:t>
            </a:r>
            <a:r>
              <a:rPr b="0" lang="en" sz="1400">
                <a:solidFill>
                  <a:schemeClr val="lt1"/>
                </a:solidFill>
                <a:latin typeface="Arial"/>
                <a:ea typeface="Arial"/>
                <a:cs typeface="Arial"/>
                <a:sym typeface="Arial"/>
              </a:rPr>
              <a:t> </a:t>
            </a:r>
            <a:endParaRPr b="0" sz="1400">
              <a:solidFill>
                <a:schemeClr val="lt1"/>
              </a:solidFill>
              <a:latin typeface="Arial"/>
              <a:ea typeface="Arial"/>
              <a:cs typeface="Arial"/>
              <a:sym typeface="Arial"/>
            </a:endParaRPr>
          </a:p>
        </p:txBody>
      </p:sp>
      <p:pic>
        <p:nvPicPr>
          <p:cNvPr descr="https://www.civilbeat.org/wp-content/uploads/2018/01/Image-uploaded-from-iOS-1.jpg" id="136" name="Google Shape;136;p22"/>
          <p:cNvPicPr preferRelativeResize="0"/>
          <p:nvPr/>
        </p:nvPicPr>
        <p:blipFill rotWithShape="1">
          <a:blip r:embed="rId5">
            <a:alphaModFix/>
          </a:blip>
          <a:srcRect b="0" l="0" r="0" t="0"/>
          <a:stretch/>
        </p:blipFill>
        <p:spPr>
          <a:xfrm>
            <a:off x="2400300" y="1143000"/>
            <a:ext cx="5130903" cy="2800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idx="1" type="body"/>
          </p:nvPr>
        </p:nvSpPr>
        <p:spPr>
          <a:xfrm>
            <a:off x="311700" y="4230575"/>
            <a:ext cx="85896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From: </a:t>
            </a:r>
            <a:r>
              <a:rPr lang="en" sz="1800" u="sng">
                <a:solidFill>
                  <a:schemeClr val="hlink"/>
                </a:solidFill>
                <a:hlinkClick r:id="rId3"/>
              </a:rPr>
              <a:t>http://csfieldguide.org.nz/en/chapters/human-computer-interaction.html</a:t>
            </a:r>
            <a:r>
              <a:rPr lang="en" sz="1800"/>
              <a:t> </a:t>
            </a:r>
            <a:endParaRPr sz="1800"/>
          </a:p>
          <a:p>
            <a:pPr indent="0" lvl="0" marL="0" rtl="0" algn="l">
              <a:spcBef>
                <a:spcPts val="0"/>
              </a:spcBef>
              <a:spcAft>
                <a:spcPts val="0"/>
              </a:spcAft>
              <a:buNone/>
            </a:pPr>
            <a:r>
              <a:rPr lang="en" sz="1800"/>
              <a:t>And </a:t>
            </a:r>
            <a:r>
              <a:rPr lang="en" sz="1800" u="sng">
                <a:solidFill>
                  <a:schemeClr val="hlink"/>
                </a:solidFill>
                <a:hlinkClick r:id="rId4"/>
              </a:rPr>
              <a:t>https://vimeo.com/186668687</a:t>
            </a:r>
            <a:r>
              <a:rPr lang="en" sz="1800"/>
              <a:t> </a:t>
            </a:r>
            <a:endParaRPr sz="1800"/>
          </a:p>
        </p:txBody>
      </p:sp>
      <p:pic>
        <p:nvPicPr>
          <p:cNvPr id="142" name="Google Shape;142;p23">
            <a:hlinkClick r:id="rId5"/>
          </p:cNvPr>
          <p:cNvPicPr preferRelativeResize="0"/>
          <p:nvPr/>
        </p:nvPicPr>
        <p:blipFill>
          <a:blip r:embed="rId6">
            <a:alphaModFix/>
          </a:blip>
          <a:stretch>
            <a:fillRect/>
          </a:stretch>
        </p:blipFill>
        <p:spPr>
          <a:xfrm>
            <a:off x="1152300" y="178650"/>
            <a:ext cx="6908397" cy="3925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